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4" r:id="rId2"/>
    <p:sldId id="306" r:id="rId3"/>
    <p:sldId id="307" r:id="rId4"/>
  </p:sldIdLst>
  <p:sldSz cx="9144000" cy="6858000" type="screen4x3"/>
  <p:notesSz cx="6797675" cy="987266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81" autoAdjust="0"/>
  </p:normalViewPr>
  <p:slideViewPr>
    <p:cSldViewPr>
      <p:cViewPr varScale="1">
        <p:scale>
          <a:sx n="108" d="100"/>
          <a:sy n="108" d="100"/>
        </p:scale>
        <p:origin x="8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4" tIns="47627" rIns="95254" bIns="47627" numCol="1" anchor="t" anchorCtr="0" compatLnSpc="1">
            <a:prstTxWarp prst="textNoShape">
              <a:avLst/>
            </a:prstTxWarp>
          </a:bodyPr>
          <a:lstStyle>
            <a:lvl1pPr defTabSz="953156">
              <a:defRPr sz="1300"/>
            </a:lvl1pPr>
          </a:lstStyle>
          <a:p>
            <a:endParaRPr lang="fr-CH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815" y="0"/>
            <a:ext cx="2945293" cy="49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4" tIns="47627" rIns="95254" bIns="47627" numCol="1" anchor="t" anchorCtr="0" compatLnSpc="1">
            <a:prstTxWarp prst="textNoShape">
              <a:avLst/>
            </a:prstTxWarp>
          </a:bodyPr>
          <a:lstStyle>
            <a:lvl1pPr algn="r" defTabSz="953156">
              <a:defRPr sz="1300"/>
            </a:lvl1pPr>
          </a:lstStyle>
          <a:p>
            <a:endParaRPr lang="fr-CH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840"/>
            <a:ext cx="2945293" cy="49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4" tIns="47627" rIns="95254" bIns="47627" numCol="1" anchor="b" anchorCtr="0" compatLnSpc="1">
            <a:prstTxWarp prst="textNoShape">
              <a:avLst/>
            </a:prstTxWarp>
          </a:bodyPr>
          <a:lstStyle>
            <a:lvl1pPr defTabSz="953156">
              <a:defRPr sz="1300"/>
            </a:lvl1pPr>
          </a:lstStyle>
          <a:p>
            <a:endParaRPr lang="fr-CH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815" y="9376840"/>
            <a:ext cx="2945293" cy="49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4" tIns="47627" rIns="95254" bIns="47627" numCol="1" anchor="b" anchorCtr="0" compatLnSpc="1">
            <a:prstTxWarp prst="textNoShape">
              <a:avLst/>
            </a:prstTxWarp>
          </a:bodyPr>
          <a:lstStyle>
            <a:lvl1pPr algn="r" defTabSz="953156">
              <a:defRPr sz="1300"/>
            </a:lvl1pPr>
          </a:lstStyle>
          <a:p>
            <a:fld id="{4AD43928-5D4E-49D5-88A0-91A9A5C11585}" type="slidenum">
              <a:rPr lang="fr-CH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4" tIns="47627" rIns="95254" bIns="47627" numCol="1" anchor="t" anchorCtr="0" compatLnSpc="1">
            <a:prstTxWarp prst="textNoShape">
              <a:avLst/>
            </a:prstTxWarp>
          </a:bodyPr>
          <a:lstStyle>
            <a:lvl1pPr defTabSz="953156">
              <a:defRPr sz="1300"/>
            </a:lvl1pPr>
          </a:lstStyle>
          <a:p>
            <a:endParaRPr lang="fr-CH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815" y="0"/>
            <a:ext cx="2945293" cy="49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4" tIns="47627" rIns="95254" bIns="47627" numCol="1" anchor="t" anchorCtr="0" compatLnSpc="1">
            <a:prstTxWarp prst="textNoShape">
              <a:avLst/>
            </a:prstTxWarp>
          </a:bodyPr>
          <a:lstStyle>
            <a:lvl1pPr algn="r" defTabSz="953156">
              <a:defRPr sz="1300"/>
            </a:lvl1pPr>
          </a:lstStyle>
          <a:p>
            <a:endParaRPr lang="fr-CH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4" y="4689202"/>
            <a:ext cx="5437827" cy="444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4" tIns="47627" rIns="95254" bIns="476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840"/>
            <a:ext cx="2945293" cy="49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4" tIns="47627" rIns="95254" bIns="47627" numCol="1" anchor="b" anchorCtr="0" compatLnSpc="1">
            <a:prstTxWarp prst="textNoShape">
              <a:avLst/>
            </a:prstTxWarp>
          </a:bodyPr>
          <a:lstStyle>
            <a:lvl1pPr defTabSz="953156">
              <a:defRPr sz="1300"/>
            </a:lvl1pPr>
          </a:lstStyle>
          <a:p>
            <a:endParaRPr lang="fr-CH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815" y="9376840"/>
            <a:ext cx="2945293" cy="49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4" tIns="47627" rIns="95254" bIns="47627" numCol="1" anchor="b" anchorCtr="0" compatLnSpc="1">
            <a:prstTxWarp prst="textNoShape">
              <a:avLst/>
            </a:prstTxWarp>
          </a:bodyPr>
          <a:lstStyle>
            <a:lvl1pPr algn="r" defTabSz="953156">
              <a:defRPr sz="1300"/>
            </a:lvl1pPr>
          </a:lstStyle>
          <a:p>
            <a:fld id="{F457324C-6919-4F69-B9DF-9C856FC734C3}" type="slidenum">
              <a:rPr lang="fr-CH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08A92-A13E-448D-8B41-0C53463A65F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3578F-6B50-45FD-9537-6EA67048B63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9E3-8F01-424F-B084-6AC0A3F0A38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67C9E-3082-41C2-8E06-41C15CB9086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1FD0D-65B0-435A-9BD7-E00A54A18A3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A7B1E-9D0D-470E-B08A-B431B5C7F2D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A0F2F-1AEB-40BB-8F0A-02C3E0ABC35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35762-58B6-45D8-AFE9-927BCC3A8D8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70969-C1BB-4CF6-B2BB-73679BC0EB5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F658B-1B00-4161-9BC7-ABAC0007016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2CC8A-7BBC-4F01-963E-7169900CF3C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9BADF8-6888-4923-8836-0A07D14778D2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2" name="Picture 6" descr="PB200037a"/>
          <p:cNvPicPr>
            <a:picLocks noChangeAspect="1" noChangeArrowheads="1"/>
          </p:cNvPicPr>
          <p:nvPr/>
        </p:nvPicPr>
        <p:blipFill>
          <a:blip r:embed="rId2" cstate="print">
            <a:lum bright="74000"/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0" y="33265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fr-CH" sz="28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Résumé arrimage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41D0486E-D6AC-45C9-87F0-002A2F84E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7762" y="1253073"/>
            <a:ext cx="260116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Préparatifs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Premier but de l’arrimage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Bases légales art.30 LCR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Bases légales art. 57 OCR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 forces entre en jeu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Force de pesanteur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Force d’inertie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Force centrifuge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Force de frottement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Coefficient de frottement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Energie cinétique</a:t>
            </a:r>
          </a:p>
          <a:p>
            <a:endParaRPr lang="fr-CH" sz="1200" b="1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 directions / 2 valeurs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Etiquettes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Dimensions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Dépassements autorisés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Véhicule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Centre de gravité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Poids maximum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Charges minimales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Marge d’erreur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Remorque essieu central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Graphique de charge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Méthodes d’arrimage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Arrimage de sécurité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Arrimage de force</a:t>
            </a:r>
          </a:p>
          <a:p>
            <a:pPr marL="539750" indent="-539750">
              <a:buFont typeface="Wingdings" pitchFamily="2" charset="2"/>
              <a:buChar char="Ø"/>
            </a:pPr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Arrimage direct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1420EA08-1CD5-4F2F-9E07-D83C57587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538" y="1268760"/>
            <a:ext cx="657046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Charger / Arrimer / Signaler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sécurité de tous les usagers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Véhicule pas surchargés / chargement ni mettre en danger ni gêner ni tomber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 conducteur s’assurera que véhicule et chargement répondent aux prescriptions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Pesanteur / Inertie / Centrifuge / Frottement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 x a : 1kg x 10m/s2 = 10 N = 1 DaN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Accélération / Freinage / Route accidentée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Dans les virages / Si le chargement se déplace (vitesse x2 = force centrifuge x4) 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Empêche la marchandise de glisser mais cela ne suffit pas ! (métal/bois métal/métal)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0.1 = glace 0.6 = tapis antiglisse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 corps en mouvement veut rester en mouvement / C’est la vitesse qui compte  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 de vide / Garder les distances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Vers l’avant 80% (0.8)  / vers l’arrière et les cotés 50% (0.5) / vers le haut 100%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connaitre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Hauteur : 4m / largeur : 2m55 (2m60) / longueur : 12m - 16m50 - 18m75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3m depuis le volant / 5m depuis l'axe de pivotement / si +1m signaler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Utiliser le bon véhicule / Charge utile / Pont propre / Points d’ancrages 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Aussi bas que possible / Aussi centré que possible / Attention remorques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40t (combiné 44t) / essieu non entrainé 10t / essieu entrainé 11.5t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Essieu directeur : 20% PEF Véhicule / Essieu entrainé 25% PEF Ensemble 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 de tolérance mais une marge d'erreur de 3% sur le poids total et de 2% par essieu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Centre de gravité en avant de l’essieu / Charge timon 10% max 1t influence CU tracteur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Répartir correctement la charge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Arrimage de sécurité / Arrimage de force / Arrimage direct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 pas laisser de vide / Lattes / Palettes / Coussins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Plaquer la marchandise au sol / Angle des sangles de 90° à 30° / Limite points ancrages</a:t>
            </a:r>
          </a:p>
          <a:p>
            <a:r>
              <a:rPr lang="fr-CH" sz="1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Arrimer fermement le chargement / Angle des sangles de 20° à 65° / Lourds = chaines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0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1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4" dur="8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5" dur="8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8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560"/>
                            </p:stCondLst>
                            <p:childTnLst>
                              <p:par>
                                <p:cTn id="15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0" dur="8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1" dur="8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8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8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8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8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4" dur="8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5" dur="8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8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1" dur="8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2" dur="8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8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8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8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8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2" dur="8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3" dur="8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8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9" dur="8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0" dur="8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8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6" dur="8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7" dur="8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8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3" dur="8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4" dur="8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8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0" dur="8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1" dur="8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8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7" dur="8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8" dur="8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8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4" dur="8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5" dur="8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6" dur="8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1" dur="8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2" dur="8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8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8" dur="8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9" dur="8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8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5" dur="8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6" dur="8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8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2" dur="8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3" dur="8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8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9" dur="8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0" dur="8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8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6" dur="8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7" dur="8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8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3" dur="8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4" dur="8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8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0" dur="8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1" dur="8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2" dur="8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7" dur="8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8" dur="8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9" dur="8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4" dur="80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5" dur="80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6" dur="80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1" dur="8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2" dur="8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8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8" dur="80"/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9" dur="80"/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0" dur="80"/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5" dur="80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6" dur="80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7" dur="80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2" dur="80"/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3" dur="80"/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4" dur="80"/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9" dur="80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0" dur="80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1" dur="80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6" dur="80"/>
                                        <p:tgtEl>
                                          <p:spTgt spid="6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7" dur="80"/>
                                        <p:tgtEl>
                                          <p:spTgt spid="6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8" dur="80"/>
                                        <p:tgtEl>
                                          <p:spTgt spid="6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3" dur="80"/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4" dur="80"/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5" dur="80"/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0" dur="80"/>
                                        <p:tgtEl>
                                          <p:spTgt spid="6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1" dur="80"/>
                                        <p:tgtEl>
                                          <p:spTgt spid="6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2" dur="80"/>
                                        <p:tgtEl>
                                          <p:spTgt spid="6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PB200037a"/>
          <p:cNvPicPr>
            <a:picLocks noChangeAspect="1" noChangeArrowheads="1"/>
          </p:cNvPicPr>
          <p:nvPr/>
        </p:nvPicPr>
        <p:blipFill>
          <a:blip r:embed="rId2" cstate="print">
            <a:lum bright="74000"/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07950" y="2924944"/>
            <a:ext cx="88931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CH" sz="60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Questions - réponses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PB200037a"/>
          <p:cNvPicPr>
            <a:picLocks noChangeAspect="1" noChangeArrowheads="1"/>
          </p:cNvPicPr>
          <p:nvPr/>
        </p:nvPicPr>
        <p:blipFill>
          <a:blip r:embed="rId2" cstate="print">
            <a:lum bright="74000"/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7950" y="2498120"/>
            <a:ext cx="88931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CH" sz="60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Merci pour votre participation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418</Words>
  <Application>Microsoft Office PowerPoint</Application>
  <PresentationFormat>Affichage à l'écran (4:3)</PresentationFormat>
  <Paragraphs>57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Wingdings</vt:lpstr>
      <vt:lpstr>Modèle par défaut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Chris</dc:creator>
  <cp:lastModifiedBy>Christian</cp:lastModifiedBy>
  <cp:revision>129</cp:revision>
  <cp:lastPrinted>2020-08-19T22:03:01Z</cp:lastPrinted>
  <dcterms:created xsi:type="dcterms:W3CDTF">2004-02-23T20:39:16Z</dcterms:created>
  <dcterms:modified xsi:type="dcterms:W3CDTF">2020-08-19T22:03:59Z</dcterms:modified>
</cp:coreProperties>
</file>