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74" r:id="rId2"/>
    <p:sldId id="306" r:id="rId3"/>
    <p:sldId id="307" r:id="rId4"/>
  </p:sldIdLst>
  <p:sldSz cx="9144000" cy="6858000" type="screen4x3"/>
  <p:notesSz cx="6797675" cy="9872663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40" autoAdjust="0"/>
    <p:restoredTop sz="94581" autoAdjust="0"/>
  </p:normalViewPr>
  <p:slideViewPr>
    <p:cSldViewPr>
      <p:cViewPr varScale="1">
        <p:scale>
          <a:sx n="108" d="100"/>
          <a:sy n="108" d="100"/>
        </p:scale>
        <p:origin x="816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293" cy="4942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254" tIns="47627" rIns="95254" bIns="47627" numCol="1" anchor="t" anchorCtr="0" compatLnSpc="1">
            <a:prstTxWarp prst="textNoShape">
              <a:avLst/>
            </a:prstTxWarp>
          </a:bodyPr>
          <a:lstStyle>
            <a:lvl1pPr defTabSz="953156">
              <a:defRPr sz="1300"/>
            </a:lvl1pPr>
          </a:lstStyle>
          <a:p>
            <a:endParaRPr lang="fr-CH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0815" y="0"/>
            <a:ext cx="2945293" cy="4942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254" tIns="47627" rIns="95254" bIns="47627" numCol="1" anchor="t" anchorCtr="0" compatLnSpc="1">
            <a:prstTxWarp prst="textNoShape">
              <a:avLst/>
            </a:prstTxWarp>
          </a:bodyPr>
          <a:lstStyle>
            <a:lvl1pPr algn="r" defTabSz="953156">
              <a:defRPr sz="1300"/>
            </a:lvl1pPr>
          </a:lstStyle>
          <a:p>
            <a:endParaRPr lang="fr-CH"/>
          </a:p>
        </p:txBody>
      </p:sp>
      <p:sp>
        <p:nvSpPr>
          <p:cNvPr id="256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6840"/>
            <a:ext cx="2945293" cy="4942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254" tIns="47627" rIns="95254" bIns="47627" numCol="1" anchor="b" anchorCtr="0" compatLnSpc="1">
            <a:prstTxWarp prst="textNoShape">
              <a:avLst/>
            </a:prstTxWarp>
          </a:bodyPr>
          <a:lstStyle>
            <a:lvl1pPr defTabSz="953156">
              <a:defRPr sz="1300"/>
            </a:lvl1pPr>
          </a:lstStyle>
          <a:p>
            <a:endParaRPr lang="fr-CH"/>
          </a:p>
        </p:txBody>
      </p:sp>
      <p:sp>
        <p:nvSpPr>
          <p:cNvPr id="256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0815" y="9376840"/>
            <a:ext cx="2945293" cy="4942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254" tIns="47627" rIns="95254" bIns="47627" numCol="1" anchor="b" anchorCtr="0" compatLnSpc="1">
            <a:prstTxWarp prst="textNoShape">
              <a:avLst/>
            </a:prstTxWarp>
          </a:bodyPr>
          <a:lstStyle>
            <a:lvl1pPr algn="r" defTabSz="953156">
              <a:defRPr sz="1300"/>
            </a:lvl1pPr>
          </a:lstStyle>
          <a:p>
            <a:fld id="{4AD43928-5D4E-49D5-88A0-91A9A5C11585}" type="slidenum">
              <a:rPr lang="fr-CH"/>
              <a:pPr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293" cy="4942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254" tIns="47627" rIns="95254" bIns="47627" numCol="1" anchor="t" anchorCtr="0" compatLnSpc="1">
            <a:prstTxWarp prst="textNoShape">
              <a:avLst/>
            </a:prstTxWarp>
          </a:bodyPr>
          <a:lstStyle>
            <a:lvl1pPr defTabSz="953156">
              <a:defRPr sz="1300"/>
            </a:lvl1pPr>
          </a:lstStyle>
          <a:p>
            <a:endParaRPr lang="fr-CH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815" y="0"/>
            <a:ext cx="2945293" cy="4942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254" tIns="47627" rIns="95254" bIns="47627" numCol="1" anchor="t" anchorCtr="0" compatLnSpc="1">
            <a:prstTxWarp prst="textNoShape">
              <a:avLst/>
            </a:prstTxWarp>
          </a:bodyPr>
          <a:lstStyle>
            <a:lvl1pPr algn="r" defTabSz="953156">
              <a:defRPr sz="1300"/>
            </a:lvl1pPr>
          </a:lstStyle>
          <a:p>
            <a:endParaRPr lang="fr-CH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31863" y="739775"/>
            <a:ext cx="4935537" cy="37020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35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924" y="4689202"/>
            <a:ext cx="5437827" cy="4443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254" tIns="47627" rIns="95254" bIns="4762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CH"/>
              <a:t>Cliquez pour modifier les styles du texte du masque</a:t>
            </a:r>
          </a:p>
          <a:p>
            <a:pPr lvl="1"/>
            <a:r>
              <a:rPr lang="fr-CH"/>
              <a:t>Deuxième niveau</a:t>
            </a:r>
          </a:p>
          <a:p>
            <a:pPr lvl="2"/>
            <a:r>
              <a:rPr lang="fr-CH"/>
              <a:t>Troisième niveau</a:t>
            </a:r>
          </a:p>
          <a:p>
            <a:pPr lvl="3"/>
            <a:r>
              <a:rPr lang="fr-CH"/>
              <a:t>Quatrième niveau</a:t>
            </a:r>
          </a:p>
          <a:p>
            <a:pPr lvl="4"/>
            <a:r>
              <a:rPr lang="fr-CH"/>
              <a:t>Cinquième niveau</a:t>
            </a:r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6840"/>
            <a:ext cx="2945293" cy="4942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254" tIns="47627" rIns="95254" bIns="47627" numCol="1" anchor="b" anchorCtr="0" compatLnSpc="1">
            <a:prstTxWarp prst="textNoShape">
              <a:avLst/>
            </a:prstTxWarp>
          </a:bodyPr>
          <a:lstStyle>
            <a:lvl1pPr defTabSz="953156">
              <a:defRPr sz="1300"/>
            </a:lvl1pPr>
          </a:lstStyle>
          <a:p>
            <a:endParaRPr lang="fr-CH"/>
          </a:p>
        </p:txBody>
      </p:sp>
      <p:sp>
        <p:nvSpPr>
          <p:cNvPr id="235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815" y="9376840"/>
            <a:ext cx="2945293" cy="4942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254" tIns="47627" rIns="95254" bIns="47627" numCol="1" anchor="b" anchorCtr="0" compatLnSpc="1">
            <a:prstTxWarp prst="textNoShape">
              <a:avLst/>
            </a:prstTxWarp>
          </a:bodyPr>
          <a:lstStyle>
            <a:lvl1pPr algn="r" defTabSz="953156">
              <a:defRPr sz="1300"/>
            </a:lvl1pPr>
          </a:lstStyle>
          <a:p>
            <a:fld id="{F457324C-6919-4F69-B9DF-9C856FC734C3}" type="slidenum">
              <a:rPr lang="fr-CH"/>
              <a:pPr/>
              <a:t>‹N°›</a:t>
            </a:fld>
            <a:endParaRPr lang="fr-C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Cliquez pour modifier le style du titre</a:t>
            </a:r>
            <a:endParaRPr lang="fr-CH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/>
              <a:t>Cliquez pour modifier le style des sous-titres du masque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FE08A92-A13E-448D-8B41-0C53463A65F7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  <a:endParaRPr lang="fr-CH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63578F-6B50-45FD-9537-6EA67048B637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/>
              <a:t>Cliquez pour modifier le style du titre</a:t>
            </a:r>
            <a:endParaRPr lang="fr-CH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68159E3-8F01-424F-B084-6AC0A3F0A387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  <a:endParaRPr lang="fr-CH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1667C9E-3082-41C2-8E06-41C15CB90865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pour modifier le style du titre</a:t>
            </a:r>
            <a:endParaRPr lang="fr-CH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961FD0D-65B0-435A-9BD7-E00A54A18A39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  <a:endParaRPr lang="fr-CH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BA7B1E-9D0D-470E-B08A-B431B5C7F2DA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Cliquez pour modifier le style du titre</a:t>
            </a:r>
            <a:endParaRPr lang="fr-CH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2A0F2F-1AEB-40BB-8F0A-02C3E0ABC356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  <a:endParaRPr lang="fr-CH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335762-58B6-45D8-AFE9-927BCC3A8D8B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B70969-C1BB-4CF6-B2BB-73679BC0EB52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  <a:endParaRPr lang="fr-CH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8F658B-1B00-4161-9BC7-ABAC0007016B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  <a:endParaRPr lang="fr-CH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H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B82CC8A-7BBC-4F01-963E-7169900CF3C7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fr-F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fr-F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139BADF8-6888-4923-8836-0A07D14778D2}" type="slidenum">
              <a:rPr lang="fr-FR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702" name="Picture 6" descr="PB200037a"/>
          <p:cNvPicPr>
            <a:picLocks noChangeAspect="1" noChangeArrowheads="1"/>
          </p:cNvPicPr>
          <p:nvPr/>
        </p:nvPicPr>
        <p:blipFill>
          <a:blip r:embed="rId2" cstate="print">
            <a:lum bright="74000"/>
          </a:blip>
          <a:srcRect/>
          <a:stretch>
            <a:fillRect/>
          </a:stretch>
        </p:blipFill>
        <p:spPr bwMode="auto">
          <a:xfrm>
            <a:off x="0" y="0"/>
            <a:ext cx="9144000" cy="6856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9701" name="Text Box 5"/>
          <p:cNvSpPr txBox="1">
            <a:spLocks noChangeArrowheads="1"/>
          </p:cNvSpPr>
          <p:nvPr/>
        </p:nvSpPr>
        <p:spPr bwMode="auto">
          <a:xfrm>
            <a:off x="0" y="332656"/>
            <a:ext cx="9144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fr-CH" sz="2800" b="1" i="1" u="sng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Résumé arrimage</a:t>
            </a:r>
          </a:p>
        </p:txBody>
      </p:sp>
      <p:sp>
        <p:nvSpPr>
          <p:cNvPr id="5" name="Text Box 6">
            <a:extLst>
              <a:ext uri="{FF2B5EF4-FFF2-40B4-BE49-F238E27FC236}">
                <a16:creationId xmlns:a16="http://schemas.microsoft.com/office/drawing/2014/main" id="{41D0486E-D6AC-45C9-87F0-002A2F84E5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17762" y="1253073"/>
            <a:ext cx="2601164" cy="507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539750" indent="-539750">
              <a:buFont typeface="Wingdings" pitchFamily="2" charset="2"/>
              <a:buChar char="Ø"/>
            </a:pPr>
            <a:r>
              <a:rPr lang="fr-CH" sz="1200" b="1" i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Préparatifs</a:t>
            </a:r>
          </a:p>
          <a:p>
            <a:pPr marL="539750" indent="-539750">
              <a:buFont typeface="Wingdings" pitchFamily="2" charset="2"/>
              <a:buChar char="Ø"/>
            </a:pPr>
            <a:r>
              <a:rPr lang="fr-CH" sz="1200" b="1" i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Premier but de l’arrimage</a:t>
            </a:r>
          </a:p>
          <a:p>
            <a:pPr marL="539750" indent="-539750">
              <a:buFont typeface="Wingdings" pitchFamily="2" charset="2"/>
              <a:buChar char="Ø"/>
            </a:pPr>
            <a:r>
              <a:rPr lang="fr-CH" sz="1200" b="1" i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Bases légales art.30 LCR</a:t>
            </a:r>
          </a:p>
          <a:p>
            <a:pPr marL="539750" indent="-539750">
              <a:buFont typeface="Wingdings" pitchFamily="2" charset="2"/>
              <a:buChar char="Ø"/>
            </a:pPr>
            <a:r>
              <a:rPr lang="fr-CH" sz="1200" b="1" i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Bases légales art. 57 OCR</a:t>
            </a:r>
          </a:p>
          <a:p>
            <a:pPr marL="539750" indent="-539750">
              <a:buFont typeface="Wingdings" pitchFamily="2" charset="2"/>
              <a:buChar char="Ø"/>
            </a:pPr>
            <a:r>
              <a:rPr lang="fr-CH" sz="1200" b="1" i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4 forces entre en jeu</a:t>
            </a:r>
          </a:p>
          <a:p>
            <a:pPr marL="539750" indent="-539750">
              <a:buFont typeface="Wingdings" pitchFamily="2" charset="2"/>
              <a:buChar char="Ø"/>
            </a:pPr>
            <a:r>
              <a:rPr lang="fr-CH" sz="1200" b="1" i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Force de pesanteur</a:t>
            </a:r>
          </a:p>
          <a:p>
            <a:pPr marL="539750" indent="-539750">
              <a:buFont typeface="Wingdings" pitchFamily="2" charset="2"/>
              <a:buChar char="Ø"/>
            </a:pPr>
            <a:r>
              <a:rPr lang="fr-CH" sz="1200" b="1" i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Force d’inertie</a:t>
            </a:r>
          </a:p>
          <a:p>
            <a:pPr marL="539750" indent="-539750">
              <a:buFont typeface="Wingdings" pitchFamily="2" charset="2"/>
              <a:buChar char="Ø"/>
            </a:pPr>
            <a:r>
              <a:rPr lang="fr-CH" sz="1200" b="1" i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Force centrifuge</a:t>
            </a:r>
          </a:p>
          <a:p>
            <a:pPr marL="539750" indent="-539750">
              <a:buFont typeface="Wingdings" pitchFamily="2" charset="2"/>
              <a:buChar char="Ø"/>
            </a:pPr>
            <a:r>
              <a:rPr lang="fr-CH" sz="1200" b="1" i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Force de frottement</a:t>
            </a:r>
          </a:p>
          <a:p>
            <a:pPr marL="539750" indent="-539750">
              <a:buFont typeface="Wingdings" pitchFamily="2" charset="2"/>
              <a:buChar char="Ø"/>
            </a:pPr>
            <a:r>
              <a:rPr lang="fr-CH" sz="1200" b="1" i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Coefficient de frottement</a:t>
            </a:r>
          </a:p>
          <a:p>
            <a:pPr marL="539750" indent="-539750">
              <a:buFont typeface="Wingdings" pitchFamily="2" charset="2"/>
              <a:buChar char="Ø"/>
            </a:pPr>
            <a:r>
              <a:rPr lang="fr-CH" sz="1200" b="1" i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Energie cinétique</a:t>
            </a:r>
          </a:p>
          <a:p>
            <a:endParaRPr lang="fr-CH" sz="1200" b="1" i="1" dirty="0">
              <a:solidFill>
                <a:schemeClr val="accent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539750" indent="-539750">
              <a:buFont typeface="Wingdings" pitchFamily="2" charset="2"/>
              <a:buChar char="Ø"/>
            </a:pPr>
            <a:r>
              <a:rPr lang="fr-CH" sz="1200" b="1" i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4 directions / 2 valeurs</a:t>
            </a:r>
          </a:p>
          <a:p>
            <a:pPr marL="539750" indent="-539750">
              <a:buFont typeface="Wingdings" pitchFamily="2" charset="2"/>
              <a:buChar char="Ø"/>
            </a:pPr>
            <a:r>
              <a:rPr lang="fr-CH" sz="1200" b="1" i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Etiquettes</a:t>
            </a:r>
          </a:p>
          <a:p>
            <a:pPr marL="539750" indent="-539750">
              <a:buFont typeface="Wingdings" pitchFamily="2" charset="2"/>
              <a:buChar char="Ø"/>
            </a:pPr>
            <a:r>
              <a:rPr lang="fr-CH" sz="1200" b="1" i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Dimensions</a:t>
            </a:r>
          </a:p>
          <a:p>
            <a:pPr marL="539750" indent="-539750">
              <a:buFont typeface="Wingdings" pitchFamily="2" charset="2"/>
              <a:buChar char="Ø"/>
            </a:pPr>
            <a:r>
              <a:rPr lang="fr-CH" sz="1200" b="1" i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Dépassements autorisés</a:t>
            </a:r>
          </a:p>
          <a:p>
            <a:pPr marL="539750" indent="-539750">
              <a:buFont typeface="Wingdings" pitchFamily="2" charset="2"/>
              <a:buChar char="Ø"/>
            </a:pPr>
            <a:r>
              <a:rPr lang="fr-CH" sz="1200" b="1" i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Véhicule</a:t>
            </a:r>
          </a:p>
          <a:p>
            <a:pPr marL="539750" indent="-539750">
              <a:buFont typeface="Wingdings" pitchFamily="2" charset="2"/>
              <a:buChar char="Ø"/>
            </a:pPr>
            <a:r>
              <a:rPr lang="fr-CH" sz="1200" b="1" i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Centre de gravité</a:t>
            </a:r>
          </a:p>
          <a:p>
            <a:pPr marL="539750" indent="-539750">
              <a:buFont typeface="Wingdings" pitchFamily="2" charset="2"/>
              <a:buChar char="Ø"/>
            </a:pPr>
            <a:r>
              <a:rPr lang="fr-CH" sz="1200" b="1" i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Poids maximum</a:t>
            </a:r>
          </a:p>
          <a:p>
            <a:pPr marL="539750" indent="-539750">
              <a:buFont typeface="Wingdings" pitchFamily="2" charset="2"/>
              <a:buChar char="Ø"/>
            </a:pPr>
            <a:r>
              <a:rPr lang="fr-CH" sz="1200" b="1" i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Charges minimales</a:t>
            </a:r>
          </a:p>
          <a:p>
            <a:pPr marL="539750" indent="-539750">
              <a:buFont typeface="Wingdings" pitchFamily="2" charset="2"/>
              <a:buChar char="Ø"/>
            </a:pPr>
            <a:r>
              <a:rPr lang="fr-CH" sz="1200" b="1" i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Marge d’erreur</a:t>
            </a:r>
          </a:p>
          <a:p>
            <a:pPr marL="539750" indent="-539750">
              <a:buFont typeface="Wingdings" pitchFamily="2" charset="2"/>
              <a:buChar char="Ø"/>
            </a:pPr>
            <a:r>
              <a:rPr lang="fr-CH" sz="1200" b="1" i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Remorque essieu central</a:t>
            </a:r>
          </a:p>
          <a:p>
            <a:pPr marL="539750" indent="-539750">
              <a:buFont typeface="Wingdings" pitchFamily="2" charset="2"/>
              <a:buChar char="Ø"/>
            </a:pPr>
            <a:r>
              <a:rPr lang="fr-CH" sz="1200" b="1" i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Graphique de charge</a:t>
            </a:r>
          </a:p>
          <a:p>
            <a:pPr marL="539750" indent="-539750">
              <a:buFont typeface="Wingdings" pitchFamily="2" charset="2"/>
              <a:buChar char="Ø"/>
            </a:pPr>
            <a:r>
              <a:rPr lang="fr-CH" sz="1200" b="1" i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Méthodes d’arrimage</a:t>
            </a:r>
          </a:p>
          <a:p>
            <a:pPr marL="539750" indent="-539750">
              <a:buFont typeface="Wingdings" pitchFamily="2" charset="2"/>
              <a:buChar char="Ø"/>
            </a:pPr>
            <a:r>
              <a:rPr lang="fr-CH" sz="1200" b="1" i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Arrimage de sécurité</a:t>
            </a:r>
          </a:p>
          <a:p>
            <a:pPr marL="539750" indent="-539750">
              <a:buFont typeface="Wingdings" pitchFamily="2" charset="2"/>
              <a:buChar char="Ø"/>
            </a:pPr>
            <a:r>
              <a:rPr lang="fr-CH" sz="1200" b="1" i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Arrimage de force</a:t>
            </a:r>
          </a:p>
          <a:p>
            <a:pPr marL="539750" indent="-539750">
              <a:buFont typeface="Wingdings" pitchFamily="2" charset="2"/>
              <a:buChar char="Ø"/>
            </a:pPr>
            <a:r>
              <a:rPr lang="fr-CH" sz="1200" b="1" i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Arrimage direct</a:t>
            </a:r>
          </a:p>
        </p:txBody>
      </p:sp>
      <p:sp>
        <p:nvSpPr>
          <p:cNvPr id="6" name="Text Box 6">
            <a:extLst>
              <a:ext uri="{FF2B5EF4-FFF2-40B4-BE49-F238E27FC236}">
                <a16:creationId xmlns:a16="http://schemas.microsoft.com/office/drawing/2014/main" id="{1420EA08-1CD5-4F2F-9E07-D83C575878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73538" y="1268760"/>
            <a:ext cx="6570462" cy="507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fr-CH" sz="1200" b="1" i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Charger / Arrimer / Signaler</a:t>
            </a:r>
          </a:p>
          <a:p>
            <a:r>
              <a:rPr lang="fr-CH" sz="1200" b="1" i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La sécurité de tous les usagers</a:t>
            </a:r>
          </a:p>
          <a:p>
            <a:r>
              <a:rPr lang="fr-CH" sz="1200" b="1" i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Véhicule pas surchargés / chargement ni mettre en danger ni gêner ni tomber</a:t>
            </a:r>
          </a:p>
          <a:p>
            <a:r>
              <a:rPr lang="fr-CH" sz="1200" b="1" i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Le conducteur s’assurera que véhicule et chargement répondent aux prescriptions</a:t>
            </a:r>
          </a:p>
          <a:p>
            <a:r>
              <a:rPr lang="fr-CH" sz="1200" b="1" i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Pesanteur / Inertie / Centrifuge / Frottement</a:t>
            </a:r>
          </a:p>
          <a:p>
            <a:r>
              <a:rPr lang="fr-CH" sz="1200" b="1" i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 x a : 1kg x 10m/s2 = 10 N = 1 DaN</a:t>
            </a:r>
          </a:p>
          <a:p>
            <a:r>
              <a:rPr lang="fr-CH" sz="1200" b="1" i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Accélération / Freinage / Route accidentée</a:t>
            </a:r>
          </a:p>
          <a:p>
            <a:r>
              <a:rPr lang="fr-CH" sz="1200" b="1" i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Dans les virages / Si le chargement se déplace (vitesse x2 = force centrifuge x4) </a:t>
            </a:r>
          </a:p>
          <a:p>
            <a:r>
              <a:rPr lang="fr-CH" sz="1200" b="1" i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Empêche la marchandise de glisser mais cela ne suffit pas ! (métal/bois métal/métal)</a:t>
            </a:r>
          </a:p>
          <a:p>
            <a:r>
              <a:rPr lang="fr-CH" sz="1200" b="1" i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0.1 = glace 0.6 = tapis antiglisse</a:t>
            </a:r>
          </a:p>
          <a:p>
            <a:r>
              <a:rPr lang="fr-CH" sz="1200" b="1" i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Un corps en mouvement veut rester en mouvement / C’est la vitesse qui compte  </a:t>
            </a:r>
          </a:p>
          <a:p>
            <a:r>
              <a:rPr lang="fr-CH" sz="1200" b="1" i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Pas de vide / Garder les distances</a:t>
            </a:r>
          </a:p>
          <a:p>
            <a:r>
              <a:rPr lang="fr-CH" sz="1200" b="1" i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Vers l’avant 80% (0.8)  / vers l’arrière et les cotés 50% (0.5) / vers le haut 100%</a:t>
            </a:r>
          </a:p>
          <a:p>
            <a:r>
              <a:rPr lang="fr-CH" sz="1200" b="1" i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 connaitre</a:t>
            </a:r>
          </a:p>
          <a:p>
            <a:r>
              <a:rPr lang="fr-CH" sz="1200" b="1" i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Hauteur : 4m / largeur : 2m55 (2m60) / longueur : 12m - 16m50 - 18m75</a:t>
            </a:r>
          </a:p>
          <a:p>
            <a:r>
              <a:rPr lang="fr-CH" sz="1200" b="1" i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3m depuis le volant / 5m depuis l'axe de pivotement / si +1m signaler</a:t>
            </a:r>
          </a:p>
          <a:p>
            <a:r>
              <a:rPr lang="fr-CH" sz="1200" b="1" i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Utiliser le bon véhicule / Charge utile / Pont propre / Points d’ancrages </a:t>
            </a:r>
          </a:p>
          <a:p>
            <a:r>
              <a:rPr lang="fr-CH" sz="1200" b="1" i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Aussi bas que possible / Aussi centré que possible / Attention remorques</a:t>
            </a:r>
          </a:p>
          <a:p>
            <a:r>
              <a:rPr lang="fr-CH" sz="1200" b="1" i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40t (combiné 44t) / essieu non entrainé 10t / essieu entrainé 11.5t</a:t>
            </a:r>
          </a:p>
          <a:p>
            <a:r>
              <a:rPr lang="fr-CH" sz="1200" b="1" i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Essieu directeur : 20% PEF Véhicule / Essieu entrainé 25% PEF Ensemble </a:t>
            </a:r>
          </a:p>
          <a:p>
            <a:r>
              <a:rPr lang="fr-CH" sz="1200" b="1" i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Pas de tolérance mais une marge d'erreur de 3% sur le poids total et de 2% par essieu</a:t>
            </a:r>
          </a:p>
          <a:p>
            <a:r>
              <a:rPr lang="fr-CH" sz="1200" b="1" i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Centre de gravité en avant de l’essieu / Charge timon 10% max 1t influence CU tracteur</a:t>
            </a:r>
          </a:p>
          <a:p>
            <a:r>
              <a:rPr lang="fr-CH" sz="1200" b="1" i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Répartir correctement la charge</a:t>
            </a:r>
          </a:p>
          <a:p>
            <a:r>
              <a:rPr lang="fr-CH" sz="1200" b="1" i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Arrimage de sécurité / Arrimage de force / Arrimage direct</a:t>
            </a:r>
          </a:p>
          <a:p>
            <a:r>
              <a:rPr lang="fr-CH" sz="1200" b="1" i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Ne pas laisser de vide / Lattes / Palettes / Coussins</a:t>
            </a:r>
          </a:p>
          <a:p>
            <a:r>
              <a:rPr lang="fr-CH" sz="1200" b="1" i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Plaquer la marchandise au sol / Angle des sangles de 90° à 30° / Limite points ancrages</a:t>
            </a:r>
          </a:p>
          <a:p>
            <a:r>
              <a:rPr lang="fr-CH" sz="1200" b="1" i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Arrimer fermement le chargement / Angle des sangles de 20° à 65° / Lourds = chaines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8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8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8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2" dur="8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3" dur="8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8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9" dur="8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0" dur="8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1" dur="8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6" dur="8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7" dur="8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" dur="8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3" dur="8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4" dur="8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5" dur="8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0" dur="8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1" dur="8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2" dur="8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7" dur="8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8" dur="8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9" dur="8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84" dur="8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5" dur="8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6" dur="8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91" dur="8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92" dur="8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3" dur="8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98" dur="8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99" dur="8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0" dur="8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05" dur="8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06" dur="8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7" dur="8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12" dur="8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13" dur="8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4" dur="8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19" dur="8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20" dur="8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1" dur="8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6" dur="8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27" dur="8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8" dur="8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3" dur="8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4" dur="8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5" dur="8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0" dur="8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1" dur="8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2" dur="8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7" dur="8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8" dur="8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9" dur="8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54" dur="80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5" dur="80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6" dur="80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7" fill="hold">
                            <p:stCondLst>
                              <p:cond delay="2560"/>
                            </p:stCondLst>
                            <p:childTnLst>
                              <p:par>
                                <p:cTn id="158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60" dur="80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61" dur="80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2" dur="80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67" dur="80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68" dur="80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9" dur="80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>
                      <p:stCondLst>
                        <p:cond delay="indefinite"/>
                      </p:stCondLst>
                      <p:childTnLst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74" dur="80"/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75" dur="80"/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6" dur="80"/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81" dur="80"/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82" dur="80"/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3" dur="80"/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4" fill="hold">
                      <p:stCondLst>
                        <p:cond delay="indefinite"/>
                      </p:stCondLst>
                      <p:childTnLst>
                        <p:par>
                          <p:cTn id="185" fill="hold">
                            <p:stCondLst>
                              <p:cond delay="0"/>
                            </p:stCondLst>
                            <p:childTnLst>
                              <p:par>
                                <p:cTn id="186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88" dur="80"/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89" dur="80"/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0" dur="80"/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5" dur="80"/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96" dur="80"/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7" dur="80"/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8" fill="hold">
                      <p:stCondLst>
                        <p:cond delay="indefinite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02" dur="80"/>
                                        <p:tgtEl>
                                          <p:spTgt spid="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3" dur="80"/>
                                        <p:tgtEl>
                                          <p:spTgt spid="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4" dur="80"/>
                                        <p:tgtEl>
                                          <p:spTgt spid="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5" fill="hold">
                      <p:stCondLst>
                        <p:cond delay="indefinite"/>
                      </p:stCondLst>
                      <p:childTnLst>
                        <p:par>
                          <p:cTn id="206" fill="hold">
                            <p:stCondLst>
                              <p:cond delay="0"/>
                            </p:stCondLst>
                            <p:childTnLst>
                              <p:par>
                                <p:cTn id="207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09" dur="80"/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10" dur="80"/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1" dur="80"/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2" fill="hold">
                      <p:stCondLst>
                        <p:cond delay="indefinite"/>
                      </p:stCondLst>
                      <p:childTnLst>
                        <p:par>
                          <p:cTn id="213" fill="hold">
                            <p:stCondLst>
                              <p:cond delay="0"/>
                            </p:stCondLst>
                            <p:childTnLst>
                              <p:par>
                                <p:cTn id="214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6" dur="80"/>
                                        <p:tgtEl>
                                          <p:spTgt spid="6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17" dur="80"/>
                                        <p:tgtEl>
                                          <p:spTgt spid="6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8" dur="80"/>
                                        <p:tgtEl>
                                          <p:spTgt spid="6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9" fill="hold">
                      <p:stCondLst>
                        <p:cond delay="indefinite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23" dur="80"/>
                                        <p:tgtEl>
                                          <p:spTgt spid="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4" dur="80"/>
                                        <p:tgtEl>
                                          <p:spTgt spid="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5" dur="80"/>
                                        <p:tgtEl>
                                          <p:spTgt spid="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6" fill="hold">
                      <p:stCondLst>
                        <p:cond delay="indefinite"/>
                      </p:stCondLst>
                      <p:childTnLst>
                        <p:par>
                          <p:cTn id="227" fill="hold">
                            <p:stCondLst>
                              <p:cond delay="0"/>
                            </p:stCondLst>
                            <p:childTnLst>
                              <p:par>
                                <p:cTn id="228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30" dur="80"/>
                                        <p:tgtEl>
                                          <p:spTgt spid="6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31" dur="80"/>
                                        <p:tgtEl>
                                          <p:spTgt spid="6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2" dur="80"/>
                                        <p:tgtEl>
                                          <p:spTgt spid="6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3" fill="hold">
                      <p:stCondLst>
                        <p:cond delay="indefinite"/>
                      </p:stCondLst>
                      <p:childTnLst>
                        <p:par>
                          <p:cTn id="234" fill="hold">
                            <p:stCondLst>
                              <p:cond delay="0"/>
                            </p:stCondLst>
                            <p:childTnLst>
                              <p:par>
                                <p:cTn id="23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37" dur="80"/>
                                        <p:tgtEl>
                                          <p:spTgt spid="5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38" dur="80"/>
                                        <p:tgtEl>
                                          <p:spTgt spid="5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9" dur="80"/>
                                        <p:tgtEl>
                                          <p:spTgt spid="5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0" fill="hold">
                      <p:stCondLst>
                        <p:cond delay="indefinite"/>
                      </p:stCondLst>
                      <p:childTnLst>
                        <p:par>
                          <p:cTn id="241" fill="hold">
                            <p:stCondLst>
                              <p:cond delay="0"/>
                            </p:stCondLst>
                            <p:childTnLst>
                              <p:par>
                                <p:cTn id="24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44" dur="80"/>
                                        <p:tgtEl>
                                          <p:spTgt spid="6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45" dur="80"/>
                                        <p:tgtEl>
                                          <p:spTgt spid="6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6" dur="80"/>
                                        <p:tgtEl>
                                          <p:spTgt spid="6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7" fill="hold">
                      <p:stCondLst>
                        <p:cond delay="indefinite"/>
                      </p:stCondLst>
                      <p:childTnLst>
                        <p:par>
                          <p:cTn id="248" fill="hold">
                            <p:stCondLst>
                              <p:cond delay="0"/>
                            </p:stCondLst>
                            <p:childTnLst>
                              <p:par>
                                <p:cTn id="24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51" dur="80"/>
                                        <p:tgtEl>
                                          <p:spTgt spid="5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52" dur="80"/>
                                        <p:tgtEl>
                                          <p:spTgt spid="5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3" dur="80"/>
                                        <p:tgtEl>
                                          <p:spTgt spid="5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4" fill="hold">
                      <p:stCondLst>
                        <p:cond delay="indefinite"/>
                      </p:stCondLst>
                      <p:childTnLst>
                        <p:par>
                          <p:cTn id="255" fill="hold">
                            <p:stCondLst>
                              <p:cond delay="0"/>
                            </p:stCondLst>
                            <p:childTnLst>
                              <p:par>
                                <p:cTn id="256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58" dur="80"/>
                                        <p:tgtEl>
                                          <p:spTgt spid="6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59" dur="80"/>
                                        <p:tgtEl>
                                          <p:spTgt spid="6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0" dur="80"/>
                                        <p:tgtEl>
                                          <p:spTgt spid="6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1" fill="hold">
                      <p:stCondLst>
                        <p:cond delay="indefinite"/>
                      </p:stCondLst>
                      <p:childTnLst>
                        <p:par>
                          <p:cTn id="262" fill="hold">
                            <p:stCondLst>
                              <p:cond delay="0"/>
                            </p:stCondLst>
                            <p:childTnLst>
                              <p:par>
                                <p:cTn id="263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65" dur="80"/>
                                        <p:tgtEl>
                                          <p:spTgt spid="5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66" dur="80"/>
                                        <p:tgtEl>
                                          <p:spTgt spid="5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7" dur="80"/>
                                        <p:tgtEl>
                                          <p:spTgt spid="5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8" fill="hold">
                      <p:stCondLst>
                        <p:cond delay="indefinite"/>
                      </p:stCondLst>
                      <p:childTnLst>
                        <p:par>
                          <p:cTn id="269" fill="hold">
                            <p:stCondLst>
                              <p:cond delay="0"/>
                            </p:stCondLst>
                            <p:childTnLst>
                              <p:par>
                                <p:cTn id="270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72" dur="80"/>
                                        <p:tgtEl>
                                          <p:spTgt spid="6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73" dur="80"/>
                                        <p:tgtEl>
                                          <p:spTgt spid="6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4" dur="80"/>
                                        <p:tgtEl>
                                          <p:spTgt spid="6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5" fill="hold">
                      <p:stCondLst>
                        <p:cond delay="indefinite"/>
                      </p:stCondLst>
                      <p:childTnLst>
                        <p:par>
                          <p:cTn id="276" fill="hold">
                            <p:stCondLst>
                              <p:cond delay="0"/>
                            </p:stCondLst>
                            <p:childTnLst>
                              <p:par>
                                <p:cTn id="277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79" dur="80"/>
                                        <p:tgtEl>
                                          <p:spTgt spid="5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80" dur="80"/>
                                        <p:tgtEl>
                                          <p:spTgt spid="5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1" dur="80"/>
                                        <p:tgtEl>
                                          <p:spTgt spid="5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2" fill="hold">
                      <p:stCondLst>
                        <p:cond delay="indefinite"/>
                      </p:stCondLst>
                      <p:childTnLst>
                        <p:par>
                          <p:cTn id="283" fill="hold">
                            <p:stCondLst>
                              <p:cond delay="0"/>
                            </p:stCondLst>
                            <p:childTnLst>
                              <p:par>
                                <p:cTn id="284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6" dur="80"/>
                                        <p:tgtEl>
                                          <p:spTgt spid="6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87" dur="80"/>
                                        <p:tgtEl>
                                          <p:spTgt spid="6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8" dur="80"/>
                                        <p:tgtEl>
                                          <p:spTgt spid="6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9" fill="hold">
                      <p:stCondLst>
                        <p:cond delay="indefinite"/>
                      </p:stCondLst>
                      <p:childTnLst>
                        <p:par>
                          <p:cTn id="290" fill="hold">
                            <p:stCondLst>
                              <p:cond delay="0"/>
                            </p:stCondLst>
                            <p:childTnLst>
                              <p:par>
                                <p:cTn id="291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93" dur="80"/>
                                        <p:tgtEl>
                                          <p:spTgt spid="5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4" dur="80"/>
                                        <p:tgtEl>
                                          <p:spTgt spid="5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5" dur="80"/>
                                        <p:tgtEl>
                                          <p:spTgt spid="5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6" fill="hold">
                      <p:stCondLst>
                        <p:cond delay="indefinite"/>
                      </p:stCondLst>
                      <p:childTnLst>
                        <p:par>
                          <p:cTn id="297" fill="hold">
                            <p:stCondLst>
                              <p:cond delay="0"/>
                            </p:stCondLst>
                            <p:childTnLst>
                              <p:par>
                                <p:cTn id="298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00" dur="80"/>
                                        <p:tgtEl>
                                          <p:spTgt spid="6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01" dur="80"/>
                                        <p:tgtEl>
                                          <p:spTgt spid="6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2" dur="80"/>
                                        <p:tgtEl>
                                          <p:spTgt spid="6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3" fill="hold">
                      <p:stCondLst>
                        <p:cond delay="indefinite"/>
                      </p:stCondLst>
                      <p:childTnLst>
                        <p:par>
                          <p:cTn id="304" fill="hold">
                            <p:stCondLst>
                              <p:cond delay="0"/>
                            </p:stCondLst>
                            <p:childTnLst>
                              <p:par>
                                <p:cTn id="30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07" dur="80"/>
                                        <p:tgtEl>
                                          <p:spTgt spid="5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08" dur="80"/>
                                        <p:tgtEl>
                                          <p:spTgt spid="5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9" dur="80"/>
                                        <p:tgtEl>
                                          <p:spTgt spid="5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0" fill="hold">
                      <p:stCondLst>
                        <p:cond delay="indefinite"/>
                      </p:stCondLst>
                      <p:childTnLst>
                        <p:par>
                          <p:cTn id="311" fill="hold">
                            <p:stCondLst>
                              <p:cond delay="0"/>
                            </p:stCondLst>
                            <p:childTnLst>
                              <p:par>
                                <p:cTn id="31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14" dur="80"/>
                                        <p:tgtEl>
                                          <p:spTgt spid="6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15" dur="80"/>
                                        <p:tgtEl>
                                          <p:spTgt spid="6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16" dur="80"/>
                                        <p:tgtEl>
                                          <p:spTgt spid="6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7" fill="hold">
                      <p:stCondLst>
                        <p:cond delay="indefinite"/>
                      </p:stCondLst>
                      <p:childTnLst>
                        <p:par>
                          <p:cTn id="318" fill="hold">
                            <p:stCondLst>
                              <p:cond delay="0"/>
                            </p:stCondLst>
                            <p:childTnLst>
                              <p:par>
                                <p:cTn id="31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21" dur="80"/>
                                        <p:tgtEl>
                                          <p:spTgt spid="5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22" dur="80"/>
                                        <p:tgtEl>
                                          <p:spTgt spid="5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3" dur="80"/>
                                        <p:tgtEl>
                                          <p:spTgt spid="5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4" fill="hold">
                      <p:stCondLst>
                        <p:cond delay="indefinite"/>
                      </p:stCondLst>
                      <p:childTnLst>
                        <p:par>
                          <p:cTn id="325" fill="hold">
                            <p:stCondLst>
                              <p:cond delay="0"/>
                            </p:stCondLst>
                            <p:childTnLst>
                              <p:par>
                                <p:cTn id="326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28" dur="80"/>
                                        <p:tgtEl>
                                          <p:spTgt spid="6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29" dur="80"/>
                                        <p:tgtEl>
                                          <p:spTgt spid="6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0" dur="80"/>
                                        <p:tgtEl>
                                          <p:spTgt spid="6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1" fill="hold">
                      <p:stCondLst>
                        <p:cond delay="indefinite"/>
                      </p:stCondLst>
                      <p:childTnLst>
                        <p:par>
                          <p:cTn id="332" fill="hold">
                            <p:stCondLst>
                              <p:cond delay="0"/>
                            </p:stCondLst>
                            <p:childTnLst>
                              <p:par>
                                <p:cTn id="333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35" dur="80"/>
                                        <p:tgtEl>
                                          <p:spTgt spid="5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36" dur="80"/>
                                        <p:tgtEl>
                                          <p:spTgt spid="5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7" dur="80"/>
                                        <p:tgtEl>
                                          <p:spTgt spid="5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8" fill="hold">
                      <p:stCondLst>
                        <p:cond delay="indefinite"/>
                      </p:stCondLst>
                      <p:childTnLst>
                        <p:par>
                          <p:cTn id="339" fill="hold">
                            <p:stCondLst>
                              <p:cond delay="0"/>
                            </p:stCondLst>
                            <p:childTnLst>
                              <p:par>
                                <p:cTn id="340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42" dur="80"/>
                                        <p:tgtEl>
                                          <p:spTgt spid="6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43" dur="80"/>
                                        <p:tgtEl>
                                          <p:spTgt spid="6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4" dur="80"/>
                                        <p:tgtEl>
                                          <p:spTgt spid="6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5" fill="hold">
                      <p:stCondLst>
                        <p:cond delay="indefinite"/>
                      </p:stCondLst>
                      <p:childTnLst>
                        <p:par>
                          <p:cTn id="346" fill="hold">
                            <p:stCondLst>
                              <p:cond delay="0"/>
                            </p:stCondLst>
                            <p:childTnLst>
                              <p:par>
                                <p:cTn id="347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5" end="2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49" dur="80"/>
                                        <p:tgtEl>
                                          <p:spTgt spid="5">
                                            <p:txEl>
                                              <p:pRg st="25" end="2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50" dur="80"/>
                                        <p:tgtEl>
                                          <p:spTgt spid="5">
                                            <p:txEl>
                                              <p:pRg st="25" end="2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1" dur="80"/>
                                        <p:tgtEl>
                                          <p:spTgt spid="5">
                                            <p:txEl>
                                              <p:pRg st="25" end="2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2" fill="hold">
                      <p:stCondLst>
                        <p:cond delay="indefinite"/>
                      </p:stCondLst>
                      <p:childTnLst>
                        <p:par>
                          <p:cTn id="353" fill="hold">
                            <p:stCondLst>
                              <p:cond delay="0"/>
                            </p:stCondLst>
                            <p:childTnLst>
                              <p:par>
                                <p:cTn id="354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5" end="2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6" dur="80"/>
                                        <p:tgtEl>
                                          <p:spTgt spid="6">
                                            <p:txEl>
                                              <p:pRg st="25" end="2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57" dur="80"/>
                                        <p:tgtEl>
                                          <p:spTgt spid="6">
                                            <p:txEl>
                                              <p:pRg st="25" end="2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8" dur="80"/>
                                        <p:tgtEl>
                                          <p:spTgt spid="6">
                                            <p:txEl>
                                              <p:pRg st="25" end="2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9" fill="hold">
                      <p:stCondLst>
                        <p:cond delay="indefinite"/>
                      </p:stCondLst>
                      <p:childTnLst>
                        <p:par>
                          <p:cTn id="360" fill="hold">
                            <p:stCondLst>
                              <p:cond delay="0"/>
                            </p:stCondLst>
                            <p:childTnLst>
                              <p:par>
                                <p:cTn id="361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6" end="2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63" dur="80"/>
                                        <p:tgtEl>
                                          <p:spTgt spid="5">
                                            <p:txEl>
                                              <p:pRg st="26" end="2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4" dur="80"/>
                                        <p:tgtEl>
                                          <p:spTgt spid="5">
                                            <p:txEl>
                                              <p:pRg st="26" end="2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5" dur="80"/>
                                        <p:tgtEl>
                                          <p:spTgt spid="5">
                                            <p:txEl>
                                              <p:pRg st="26" end="2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6" fill="hold">
                      <p:stCondLst>
                        <p:cond delay="indefinite"/>
                      </p:stCondLst>
                      <p:childTnLst>
                        <p:par>
                          <p:cTn id="367" fill="hold">
                            <p:stCondLst>
                              <p:cond delay="0"/>
                            </p:stCondLst>
                            <p:childTnLst>
                              <p:par>
                                <p:cTn id="368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6" end="2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70" dur="80"/>
                                        <p:tgtEl>
                                          <p:spTgt spid="6">
                                            <p:txEl>
                                              <p:pRg st="26" end="2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71" dur="80"/>
                                        <p:tgtEl>
                                          <p:spTgt spid="6">
                                            <p:txEl>
                                              <p:pRg st="26" end="2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2" dur="80"/>
                                        <p:tgtEl>
                                          <p:spTgt spid="6">
                                            <p:txEl>
                                              <p:pRg st="26" end="2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0" descr="PB200037a"/>
          <p:cNvPicPr>
            <a:picLocks noChangeAspect="1" noChangeArrowheads="1"/>
          </p:cNvPicPr>
          <p:nvPr/>
        </p:nvPicPr>
        <p:blipFill>
          <a:blip r:embed="rId2" cstate="print">
            <a:lum bright="74000"/>
          </a:blip>
          <a:srcRect/>
          <a:stretch>
            <a:fillRect/>
          </a:stretch>
        </p:blipFill>
        <p:spPr bwMode="auto">
          <a:xfrm>
            <a:off x="0" y="0"/>
            <a:ext cx="9144000" cy="6856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 Box 5"/>
          <p:cNvSpPr txBox="1">
            <a:spLocks noChangeArrowheads="1"/>
          </p:cNvSpPr>
          <p:nvPr/>
        </p:nvSpPr>
        <p:spPr bwMode="auto">
          <a:xfrm>
            <a:off x="107950" y="2924944"/>
            <a:ext cx="8893175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fr-CH" sz="6000" b="1" i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Questions - réponses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 descr="PB200037a"/>
          <p:cNvPicPr>
            <a:picLocks noChangeAspect="1" noChangeArrowheads="1"/>
          </p:cNvPicPr>
          <p:nvPr/>
        </p:nvPicPr>
        <p:blipFill>
          <a:blip r:embed="rId2" cstate="print">
            <a:lum bright="74000"/>
          </a:blip>
          <a:srcRect/>
          <a:stretch>
            <a:fillRect/>
          </a:stretch>
        </p:blipFill>
        <p:spPr bwMode="auto">
          <a:xfrm>
            <a:off x="0" y="0"/>
            <a:ext cx="9144000" cy="6856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107950" y="2498120"/>
            <a:ext cx="8893175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fr-CH" sz="6000" b="1" i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Merci pour votre participation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dèle par défaut">
  <a:themeElements>
    <a:clrScheme name="Modèle par défau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Modèle par défau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odèle par défau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263</TotalTime>
  <Words>418</Words>
  <Application>Microsoft Office PowerPoint</Application>
  <PresentationFormat>Affichage à l'écran (4:3)</PresentationFormat>
  <Paragraphs>57</Paragraphs>
  <Slides>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6" baseType="lpstr">
      <vt:lpstr>Arial</vt:lpstr>
      <vt:lpstr>Wingdings</vt:lpstr>
      <vt:lpstr>Modèle par défaut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Chris</dc:creator>
  <cp:lastModifiedBy>Christian</cp:lastModifiedBy>
  <cp:revision>129</cp:revision>
  <cp:lastPrinted>2020-08-19T22:03:01Z</cp:lastPrinted>
  <dcterms:created xsi:type="dcterms:W3CDTF">2004-02-23T20:39:16Z</dcterms:created>
  <dcterms:modified xsi:type="dcterms:W3CDTF">2020-08-19T22:03:59Z</dcterms:modified>
</cp:coreProperties>
</file>