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8"/>
  </p:notesMasterIdLst>
  <p:sldIdLst>
    <p:sldId id="256" r:id="rId2"/>
    <p:sldId id="257" r:id="rId3"/>
    <p:sldId id="264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366" r:id="rId16"/>
    <p:sldId id="367" r:id="rId17"/>
    <p:sldId id="370" r:id="rId18"/>
    <p:sldId id="368" r:id="rId19"/>
    <p:sldId id="369" r:id="rId20"/>
    <p:sldId id="269" r:id="rId21"/>
    <p:sldId id="270" r:id="rId22"/>
    <p:sldId id="271" r:id="rId23"/>
    <p:sldId id="272" r:id="rId24"/>
    <p:sldId id="273" r:id="rId25"/>
    <p:sldId id="274" r:id="rId26"/>
    <p:sldId id="27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/>
    <p:restoredTop sz="94646"/>
  </p:normalViewPr>
  <p:slideViewPr>
    <p:cSldViewPr snapToGrid="0" snapToObjects="1">
      <p:cViewPr varScale="1">
        <p:scale>
          <a:sx n="75" d="100"/>
          <a:sy n="75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7C87-E693-7748-953A-83D0EF24842B}" type="datetimeFigureOut">
              <a:rPr lang="fr-FR" smtClean="0"/>
              <a:t>12/01/2021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45A5-75A4-3944-AABD-F4DFF4CA0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1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>
            <a:extLst>
              <a:ext uri="{FF2B5EF4-FFF2-40B4-BE49-F238E27FC236}">
                <a16:creationId xmlns:a16="http://schemas.microsoft.com/office/drawing/2014/main" id="{3EA446CD-CD84-D84E-B421-DB49A0B99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Espace réservé des commentaires 2">
            <a:extLst>
              <a:ext uri="{FF2B5EF4-FFF2-40B4-BE49-F238E27FC236}">
                <a16:creationId xmlns:a16="http://schemas.microsoft.com/office/drawing/2014/main" id="{A6176732-6294-8949-927D-CAF87538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fr-FR"/>
              <a:t>Partant du principe que l’on peut mettre 34 pal euro (120x80) dans une semi, nous disposons d’une longueur de 34 x 0,4m. = 13,6m de longueur intérieure soit, une semi peut faire …. Environ 13.70 de longueur extérieure….</a:t>
            </a:r>
          </a:p>
        </p:txBody>
      </p:sp>
      <p:sp>
        <p:nvSpPr>
          <p:cNvPr id="63491" name="Espace réservé du numéro de diapositive 3">
            <a:extLst>
              <a:ext uri="{FF2B5EF4-FFF2-40B4-BE49-F238E27FC236}">
                <a16:creationId xmlns:a16="http://schemas.microsoft.com/office/drawing/2014/main" id="{F29B497A-63D5-4241-B48E-63C2FE746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DCCA3F-28D9-2341-B846-501EDE205406}" type="slidenum">
              <a:rPr lang="de-DE" altLang="fr-FR" smtClean="0"/>
              <a:pPr/>
              <a:t>15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76779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6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January 12,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January 12,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87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7r0d91nDbA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79C039-F3D8-564D-8F68-DE6FF20950FC}"/>
              </a:ext>
            </a:extLst>
          </p:cNvPr>
          <p:cNvSpPr txBox="1"/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Chargement des poids-lourds: bases</a:t>
            </a:r>
          </a:p>
        </p:txBody>
      </p: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9BA81E1-BF31-7A46-832C-BA7458F8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64" y="457200"/>
            <a:ext cx="9182597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boîte, matériau de construction&#10;&#10;Description générée automatiquement">
            <a:extLst>
              <a:ext uri="{FF2B5EF4-FFF2-40B4-BE49-F238E27FC236}">
                <a16:creationId xmlns:a16="http://schemas.microsoft.com/office/drawing/2014/main" id="{5F17DAD0-9C93-5043-9587-AFF7731D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83" y="599468"/>
            <a:ext cx="6910917" cy="56590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F5C498-0A1C-8F4B-A7EE-5F9B4F00EDEA}"/>
              </a:ext>
            </a:extLst>
          </p:cNvPr>
          <p:cNvSpPr txBox="1"/>
          <p:nvPr/>
        </p:nvSpPr>
        <p:spPr>
          <a:xfrm>
            <a:off x="8966730" y="2551837"/>
            <a:ext cx="1079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F4</a:t>
            </a:r>
          </a:p>
        </p:txBody>
      </p:sp>
    </p:spTree>
    <p:extLst>
      <p:ext uri="{BB962C8B-B14F-4D97-AF65-F5344CB8AC3E}">
        <p14:creationId xmlns:p14="http://schemas.microsoft.com/office/powerpoint/2010/main" val="2709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matériau de construction&#10;&#10;Description générée automatiquement">
            <a:extLst>
              <a:ext uri="{FF2B5EF4-FFF2-40B4-BE49-F238E27FC236}">
                <a16:creationId xmlns:a16="http://schemas.microsoft.com/office/drawing/2014/main" id="{32ACDF42-6210-6F48-AA4B-19305D77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08" y="1"/>
            <a:ext cx="7300383" cy="62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A3E23-4FF7-834B-9435-1941D545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57971"/>
            <a:ext cx="6927850" cy="56729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53590F-DFD5-5B46-B6DE-2C39D24EF3C6}"/>
              </a:ext>
            </a:extLst>
          </p:cNvPr>
          <p:cNvSpPr txBox="1"/>
          <p:nvPr/>
        </p:nvSpPr>
        <p:spPr>
          <a:xfrm>
            <a:off x="8966730" y="2551837"/>
            <a:ext cx="1178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G2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G3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3600" dirty="0"/>
              <a:t>G4</a:t>
            </a:r>
          </a:p>
        </p:txBody>
      </p:sp>
    </p:spTree>
    <p:extLst>
      <p:ext uri="{BB962C8B-B14F-4D97-AF65-F5344CB8AC3E}">
        <p14:creationId xmlns:p14="http://schemas.microsoft.com/office/powerpoint/2010/main" val="14644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en bois&#10;&#10;Description générée automatiquement">
            <a:extLst>
              <a:ext uri="{FF2B5EF4-FFF2-40B4-BE49-F238E27FC236}">
                <a16:creationId xmlns:a16="http://schemas.microsoft.com/office/drawing/2014/main" id="{FF7A702A-89F3-9147-BC48-6C8B08BC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174750"/>
            <a:ext cx="9690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CF39D4-A173-BB4A-8143-0E13146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Sur le véhicule</a:t>
            </a:r>
          </a:p>
        </p:txBody>
      </p:sp>
      <p:pic>
        <p:nvPicPr>
          <p:cNvPr id="4" name="Image 3" descr="Une image contenant texte, extérieur, remorque&#10;&#10;Description générée automatiquement">
            <a:extLst>
              <a:ext uri="{FF2B5EF4-FFF2-40B4-BE49-F238E27FC236}">
                <a16:creationId xmlns:a16="http://schemas.microsoft.com/office/drawing/2014/main" id="{43231B76-D7DE-AF49-8F4C-EF48BB21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020" y="457200"/>
            <a:ext cx="4463335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3">
            <a:extLst>
              <a:ext uri="{FF2B5EF4-FFF2-40B4-BE49-F238E27FC236}">
                <a16:creationId xmlns:a16="http://schemas.microsoft.com/office/drawing/2014/main" id="{DF5693BD-FD71-6344-93ED-FF27B769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2CABDB-4B31-2346-A1F6-0570BF228B1D}" type="slidenum">
              <a:rPr lang="de-DE" altLang="fr-F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fr-FR" sz="1400"/>
          </a:p>
        </p:txBody>
      </p:sp>
      <p:sp>
        <p:nvSpPr>
          <p:cNvPr id="62467" name="AutoShape 5">
            <a:extLst>
              <a:ext uri="{FF2B5EF4-FFF2-40B4-BE49-F238E27FC236}">
                <a16:creationId xmlns:a16="http://schemas.microsoft.com/office/drawing/2014/main" id="{D7D33F0C-C71F-4D42-BD87-9D95BE82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563814"/>
            <a:ext cx="5473700" cy="180975"/>
          </a:xfrm>
          <a:prstGeom prst="leftRightArrow">
            <a:avLst>
              <a:gd name="adj1" fmla="val 26389"/>
              <a:gd name="adj2" fmla="val 98298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 b="1" i="1">
              <a:solidFill>
                <a:srgbClr val="BC3874"/>
              </a:solidFill>
            </a:endParaRPr>
          </a:p>
        </p:txBody>
      </p:sp>
      <p:sp>
        <p:nvSpPr>
          <p:cNvPr id="62468" name="Text Box 6">
            <a:extLst>
              <a:ext uri="{FF2B5EF4-FFF2-40B4-BE49-F238E27FC236}">
                <a16:creationId xmlns:a16="http://schemas.microsoft.com/office/drawing/2014/main" id="{983FF4C0-062A-7741-8E50-3C55D998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1" y="2792414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C00000"/>
                </a:solidFill>
              </a:rPr>
              <a:t>16.50 m</a:t>
            </a:r>
          </a:p>
        </p:txBody>
      </p:sp>
      <p:sp>
        <p:nvSpPr>
          <p:cNvPr id="62469" name="Text Box 14">
            <a:extLst>
              <a:ext uri="{FF2B5EF4-FFF2-40B4-BE49-F238E27FC236}">
                <a16:creationId xmlns:a16="http://schemas.microsoft.com/office/drawing/2014/main" id="{6E409EE4-2145-4E4B-9D3A-C0D51BAD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9" y="5741988"/>
            <a:ext cx="753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La distance entre le pivot d’attelage et l’arrière de la semi-remorque ne doit pas excéder 12m.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C00000"/>
                </a:solidFill>
              </a:rPr>
              <a:t>La distance entre le pivot d’attelage et les angles « avants » de la semi-remorque ne doit pas excéder 2.04m.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4171E9-8F10-DF42-8ABC-5CE84C6CB727}"/>
              </a:ext>
            </a:extLst>
          </p:cNvPr>
          <p:cNvSpPr/>
          <p:nvPr/>
        </p:nvSpPr>
        <p:spPr bwMode="auto">
          <a:xfrm>
            <a:off x="2208214" y="3517900"/>
            <a:ext cx="7488237" cy="1403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CC03F-DC78-1840-8820-B322E207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1" y="3565525"/>
            <a:ext cx="576263" cy="2365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882711-1F3D-C045-AD29-A44F9EC10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3565525"/>
            <a:ext cx="576262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70FD0-6226-7041-869E-28E10046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1" y="3565525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23603-93A2-584C-A7D6-525DB2B1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1" y="4591050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F8CD1-DD89-3B41-A75B-CBE5F165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4595814"/>
            <a:ext cx="576262" cy="2365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DC74D4-2961-1B43-9D59-C8827593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6" y="4605338"/>
            <a:ext cx="576263" cy="23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EC58AB7-6382-E34F-B4D4-8485E7B37896}"/>
              </a:ext>
            </a:extLst>
          </p:cNvPr>
          <p:cNvCxnSpPr>
            <a:cxnSpLocks noChangeShapeType="1"/>
            <a:stCxn id="3" idx="2"/>
            <a:endCxn id="16" idx="0"/>
          </p:cNvCxnSpPr>
          <p:nvPr/>
        </p:nvCxnSpPr>
        <p:spPr bwMode="auto">
          <a:xfrm>
            <a:off x="6734176" y="3802064"/>
            <a:ext cx="4763" cy="788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0B640A1-7823-2D40-9271-FC9A41B3BCAA}"/>
              </a:ext>
            </a:extLst>
          </p:cNvPr>
          <p:cNvCxnSpPr>
            <a:cxnSpLocks noChangeShapeType="1"/>
            <a:stCxn id="15" idx="2"/>
            <a:endCxn id="18" idx="0"/>
          </p:cNvCxnSpPr>
          <p:nvPr/>
        </p:nvCxnSpPr>
        <p:spPr bwMode="auto">
          <a:xfrm flipH="1">
            <a:off x="8342313" y="3800476"/>
            <a:ext cx="11112" cy="804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1062E0D-335B-514C-A259-F2F48835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808413"/>
            <a:ext cx="365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0173747F-B00D-2543-A7AD-245D57E4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59250"/>
            <a:ext cx="109538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F54B407-BF2B-0946-B9B0-7A5BB0CEE2DE}"/>
              </a:ext>
            </a:extLst>
          </p:cNvPr>
          <p:cNvCxnSpPr>
            <a:cxnSpLocks noChangeShapeType="1"/>
            <a:stCxn id="20" idx="6"/>
            <a:endCxn id="2" idx="3"/>
          </p:cNvCxnSpPr>
          <p:nvPr/>
        </p:nvCxnSpPr>
        <p:spPr bwMode="auto">
          <a:xfrm>
            <a:off x="3157538" y="4213225"/>
            <a:ext cx="6538912" cy="6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5D22FDC8-0416-0843-AEBF-BCAAB232858E}"/>
              </a:ext>
            </a:extLst>
          </p:cNvPr>
          <p:cNvSpPr/>
          <p:nvPr/>
        </p:nvSpPr>
        <p:spPr bwMode="auto">
          <a:xfrm rot="16200000">
            <a:off x="1943100" y="3100388"/>
            <a:ext cx="2203450" cy="2203450"/>
          </a:xfrm>
          <a:prstGeom prst="arc">
            <a:avLst>
              <a:gd name="adj1" fmla="val 10721503"/>
              <a:gd name="adj2" fmla="val 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63BB53F-EE6D-114E-B2E5-0878F89E2BDA}"/>
              </a:ext>
            </a:extLst>
          </p:cNvPr>
          <p:cNvCxnSpPr>
            <a:cxnSpLocks noChangeShapeType="1"/>
            <a:endCxn id="20" idx="1"/>
          </p:cNvCxnSpPr>
          <p:nvPr/>
        </p:nvCxnSpPr>
        <p:spPr bwMode="auto">
          <a:xfrm>
            <a:off x="2208213" y="3511551"/>
            <a:ext cx="855662" cy="663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228C9902-2BA8-3D42-9000-1CBAF7EBE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9" y="386715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1">
                <a:solidFill>
                  <a:srgbClr val="FF0000"/>
                </a:solidFill>
              </a:rPr>
              <a:t>12 m.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2558EDDB-1815-E44C-AA0C-0CEFF8A45C0B}"/>
              </a:ext>
            </a:extLst>
          </p:cNvPr>
          <p:cNvSpPr txBox="1">
            <a:spLocks noChangeArrowheads="1"/>
          </p:cNvSpPr>
          <p:nvPr/>
        </p:nvSpPr>
        <p:spPr bwMode="auto">
          <a:xfrm rot="2278948">
            <a:off x="2165351" y="38782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1">
                <a:solidFill>
                  <a:srgbClr val="FF0000"/>
                </a:solidFill>
              </a:rPr>
              <a:t>2,04 m.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1611324-93F7-A04A-B034-FD6734D3CE53}"/>
              </a:ext>
            </a:extLst>
          </p:cNvPr>
          <p:cNvSpPr/>
          <p:nvPr/>
        </p:nvSpPr>
        <p:spPr bwMode="auto">
          <a:xfrm>
            <a:off x="2197100" y="3514725"/>
            <a:ext cx="7570788" cy="14049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CH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95921C-336F-0A41-BAA2-D7CAFEA6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3560763"/>
            <a:ext cx="649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D498DDB-55D0-9543-B23E-6E66EE8B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40005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7E52C7-96E4-C249-829D-20C57AF5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783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2E3A77-69D5-0D42-BBA3-6F71CC5A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35560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CAAC2E-1EA1-664D-99CA-F0C6710B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401955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2AA0801-CD71-FE40-B597-51632112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44704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CB77374-5CFF-E24B-8249-A7C4CFE88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5893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ABF68E-0103-9C47-8BEB-86BDF075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40116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4E727D-8516-A64D-A0DE-69177F76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47040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BEA092-B45B-494A-B783-9B38D7C1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4" y="3579813"/>
            <a:ext cx="649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54FEF8-B1EE-7440-8EF4-165D969E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025900"/>
            <a:ext cx="6477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4A995BA-9FB0-2E44-9142-0EB6E8F3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44592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36C2BF4-D346-0841-946B-F959487D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579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C3ECD8A-F344-9D40-9396-B493DA46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40052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C45CBD-D263-7B44-9BA1-0E14602E8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4468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52BA7A-0B80-BE42-9A50-B53FB47B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557589"/>
            <a:ext cx="6477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B78E10-1F6B-6C43-BE82-6D33F82D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914" y="4003675"/>
            <a:ext cx="649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FD32EE6-67E0-8940-83F8-829807C0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4608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97BC93-A41D-744E-9CA1-7D0EF334C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850" y="356393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D6AA157-453B-5B43-8557-A2EC100C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0052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5B47E52-94A8-4C41-AC2E-A6F1756B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44688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CD7F86-6810-0E41-8789-3C18DB886C5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46244" y="3652044"/>
            <a:ext cx="6492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B530B9-2AA4-7B46-882D-1E8F4CB8A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175" y="35417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FF23FB-4586-8E47-B635-CEF0C5B6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763" y="39925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AC31D75-45CD-FA4C-AF4B-1F74E92A7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35401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781626-3AD0-5145-B125-1E940915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0290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2AF6338-51A5-D843-AE37-F2285F625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44719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464DE6-1D6B-2246-AFBD-AFA28587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354806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E9D5E9A-66A0-E040-BD22-221D7762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40116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ABF61EF-00EF-C944-ABFB-1271A4FE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0" y="4464050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1227C3-6CEA-9F4A-9B72-E71F377AF8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75663" y="364807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79C853E-CFF3-9F46-A541-849DFFBF87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4338" y="4329113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5B1A733-BF26-0C46-97BC-B751F99BA4D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75663" y="43402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05480D-E6B0-7F42-BF34-B1982198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525" y="4446588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716470F-D5F4-6844-858E-9D05A103E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622675"/>
            <a:ext cx="40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0F2E0A6-3103-7A41-9D4C-73A3FBF1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4035425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71F17FE-3D3E-D544-9002-F931B5C7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6" y="454183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BE54108-EC50-C649-BF74-D5A5D1577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1" y="3630614"/>
            <a:ext cx="40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4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9747E7F-1775-0249-94C5-8E528413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043364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5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A5E3541-B5EE-EC41-9880-753345DB1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486275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6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61C07EF0-5208-D840-9ABA-61379C8A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9" y="3603625"/>
            <a:ext cx="407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7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147902AE-ACE6-6B4D-8ACC-AEB038DE3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01637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8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5BEF570-CB4B-C244-A968-1588A36C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6" y="45212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9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D1029E6A-8BAD-BC4A-9F34-120839D1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4" y="3597275"/>
            <a:ext cx="528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10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CF254D60-49FE-BB4D-801B-6867A028A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4032250"/>
            <a:ext cx="566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11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8C8BFD38-9290-5043-8232-A21C58A1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9" y="4467225"/>
            <a:ext cx="515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12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B525C77-516E-D041-8781-EFD95E53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3543300"/>
            <a:ext cx="55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13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A1ACE1AC-4F3E-6546-B0ED-DA763B56B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9" y="3956050"/>
            <a:ext cx="54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14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3E74D0A-6F47-0048-82D5-FF066209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4460875"/>
            <a:ext cx="490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15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290A204B-DC63-C843-98DA-7F05A3CC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3551239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16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AD1F126E-24CC-5E40-8E56-C45B9FDC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3975100"/>
            <a:ext cx="51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17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FD651898-B8FB-CB4B-BA3A-C7DE3F757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6" y="4454525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18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75F64A7-913B-3F4C-A29C-59F6FC5E5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9" y="3551239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19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8F52B6B5-0D7E-9843-9EBB-8B517A709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1" y="3963989"/>
            <a:ext cx="56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20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2F139207-5BA5-BE41-8E1F-7CD94B2C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470400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21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D68845F0-E014-F142-B883-EB2941C75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3559175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22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84CD38E-61A3-A543-91B2-6C76BCF3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1" y="3984625"/>
            <a:ext cx="525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23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7E42377B-50AB-8842-BA9B-448385D5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441483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24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DB80152D-BCBE-F14C-ADE2-07DD748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3535364"/>
            <a:ext cx="48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25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87BDB861-E4BA-E740-A7CE-49FF2484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4" y="3948114"/>
            <a:ext cx="528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26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8D9FC446-6DCD-6040-B867-0DD250EF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0" y="4500563"/>
            <a:ext cx="45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27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0C9FDA19-649F-444D-B638-E6C00660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6064" y="3517900"/>
            <a:ext cx="46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32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94425DCB-8C64-F747-8923-E7812607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26" y="3930650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33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72AB41C-3109-144A-84D3-CD170A78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14" y="4373564"/>
            <a:ext cx="44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34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F22D84A2-0BF0-A44D-AAD8-76A94852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325" y="3670300"/>
            <a:ext cx="52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30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CD4CF28C-130C-9045-9FA2-AF17BB2E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538" y="4354513"/>
            <a:ext cx="55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31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A6DC366B-0604-5E41-9BFF-BF5576E6E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1" y="3659189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28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E996D3D0-A547-2641-80E5-FA316349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8" y="4330700"/>
            <a:ext cx="54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29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606D99F-941C-AB49-A758-7E8154C0C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105025"/>
            <a:ext cx="6477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773B519B-A9AA-FE40-ABDC-C4DAF66D74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8776" y="2006600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D1B8A5E8-87D3-0A4F-951F-6E5A1BBD9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4900" y="2105025"/>
            <a:ext cx="0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9" name="ZoneTexte 49168">
            <a:extLst>
              <a:ext uri="{FF2B5EF4-FFF2-40B4-BE49-F238E27FC236}">
                <a16:creationId xmlns:a16="http://schemas.microsoft.com/office/drawing/2014/main" id="{3184107C-549A-6C42-8FEC-7DAE9EF7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17732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CD5748EF-93EA-5F42-8F34-A89F2057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6" y="219710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  80 cm</a:t>
            </a: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9DCF41D7-327B-D447-9D50-FE72A22437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3451" y="3444875"/>
            <a:ext cx="677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ZoneTexte 159">
            <a:extLst>
              <a:ext uri="{FF2B5EF4-FFF2-40B4-BE49-F238E27FC236}">
                <a16:creationId xmlns:a16="http://schemas.microsoft.com/office/drawing/2014/main" id="{9883BD6F-7B35-B844-842C-2E1DC385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6" y="3209926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F5E76894-BA99-EF47-9CDD-93A4BE2CA1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26" y="3435350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ZoneTexte 161">
            <a:extLst>
              <a:ext uri="{FF2B5EF4-FFF2-40B4-BE49-F238E27FC236}">
                <a16:creationId xmlns:a16="http://schemas.microsoft.com/office/drawing/2014/main" id="{2683C32A-D571-2847-BF16-17DAC620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1" y="320040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EC15CF09-BEB1-A641-8EEE-5CDFAE10F8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9801" y="3425825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ZoneTexte 163">
            <a:extLst>
              <a:ext uri="{FF2B5EF4-FFF2-40B4-BE49-F238E27FC236}">
                <a16:creationId xmlns:a16="http://schemas.microsoft.com/office/drawing/2014/main" id="{79F6F5C9-DE6E-7440-9EA0-51F64DD9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6" y="3190875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911210BD-92BE-C749-9B8A-6466B3087E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4964" y="341788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ZoneTexte 165">
            <a:extLst>
              <a:ext uri="{FF2B5EF4-FFF2-40B4-BE49-F238E27FC236}">
                <a16:creationId xmlns:a16="http://schemas.microsoft.com/office/drawing/2014/main" id="{B4C32C66-D61D-6647-8749-022C9B1AE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9" y="31829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93005C80-F0B1-324E-847B-D4ABED5C8D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29176" y="3411538"/>
            <a:ext cx="625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ZoneTexte 171">
            <a:extLst>
              <a:ext uri="{FF2B5EF4-FFF2-40B4-BE49-F238E27FC236}">
                <a16:creationId xmlns:a16="http://schemas.microsoft.com/office/drawing/2014/main" id="{7AFF925B-BFA6-324A-AFA3-EFEF342E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6" y="3167063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7A771DC0-E37F-5B4A-8C48-A1A3F885A4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4651" y="341153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ZoneTexte 173">
            <a:extLst>
              <a:ext uri="{FF2B5EF4-FFF2-40B4-BE49-F238E27FC236}">
                <a16:creationId xmlns:a16="http://schemas.microsoft.com/office/drawing/2014/main" id="{EC1CAFAA-E6B8-2748-934A-3C94C8144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6" y="317658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16B10CAD-8A30-104F-94F6-0C1E25BFCC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30925" y="3405188"/>
            <a:ext cx="59848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ZoneTexte 175">
            <a:extLst>
              <a:ext uri="{FF2B5EF4-FFF2-40B4-BE49-F238E27FC236}">
                <a16:creationId xmlns:a16="http://schemas.microsoft.com/office/drawing/2014/main" id="{5301CB52-7924-E341-BE41-AF1DEA6EF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51" y="3159126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633E2BAB-E207-DC4A-9A41-B02AE8484A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29414" y="3392489"/>
            <a:ext cx="719137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ZoneTexte 177">
            <a:extLst>
              <a:ext uri="{FF2B5EF4-FFF2-40B4-BE49-F238E27FC236}">
                <a16:creationId xmlns:a16="http://schemas.microsoft.com/office/drawing/2014/main" id="{0278E981-28F0-D44A-BDD1-326D33C5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4" y="3194051"/>
            <a:ext cx="701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2969D03D-C01D-3A45-A87A-D6112F434E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56488" y="3382964"/>
            <a:ext cx="666750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0" name="ZoneTexte 179">
            <a:extLst>
              <a:ext uri="{FF2B5EF4-FFF2-40B4-BE49-F238E27FC236}">
                <a16:creationId xmlns:a16="http://schemas.microsoft.com/office/drawing/2014/main" id="{B0F26DF0-0978-DE46-B919-4284748A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6" y="31702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4F1220D3-B0AC-DA44-AA6D-9A6645184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7476" y="3398838"/>
            <a:ext cx="6762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" name="ZoneTexte 181">
            <a:extLst>
              <a:ext uri="{FF2B5EF4-FFF2-40B4-BE49-F238E27FC236}">
                <a16:creationId xmlns:a16="http://schemas.microsoft.com/office/drawing/2014/main" id="{629A14BB-0CA5-7D49-B64B-79DC8DF7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4" y="3167063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/>
              <a:t>120 cm</a:t>
            </a:r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1DD8D8A9-5821-4049-80FB-30DC7EF613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3239" y="3382963"/>
            <a:ext cx="458787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ZoneTexte 183">
            <a:extLst>
              <a:ext uri="{FF2B5EF4-FFF2-40B4-BE49-F238E27FC236}">
                <a16:creationId xmlns:a16="http://schemas.microsoft.com/office/drawing/2014/main" id="{CAE7FFB1-4C49-F342-9D6B-9A9B68AD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3157538"/>
            <a:ext cx="701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FF0000"/>
                </a:solidFill>
              </a:rPr>
              <a:t>80 cm</a:t>
            </a:r>
          </a:p>
        </p:txBody>
      </p: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834012A6-1149-0742-B745-789BC6881F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51864" y="3394075"/>
            <a:ext cx="458787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ZoneTexte 191">
            <a:extLst>
              <a:ext uri="{FF2B5EF4-FFF2-40B4-BE49-F238E27FC236}">
                <a16:creationId xmlns:a16="http://schemas.microsoft.com/office/drawing/2014/main" id="{7058EDA7-955E-D040-B812-10F5920BF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9" y="316071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FF0000"/>
                </a:solidFill>
              </a:rPr>
              <a:t>80 cm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3C29A9C-7014-E74E-962C-0A6E97788C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94864" y="3517900"/>
            <a:ext cx="1587" cy="1392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" name="Connecteur droit avec flèche 208">
            <a:extLst>
              <a:ext uri="{FF2B5EF4-FFF2-40B4-BE49-F238E27FC236}">
                <a16:creationId xmlns:a16="http://schemas.microsoft.com/office/drawing/2014/main" id="{A7A2EAFE-5009-B342-AF8B-3B94A3EEA3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03450" y="5084764"/>
            <a:ext cx="7526338" cy="269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ZoneTexte 153">
            <a:extLst>
              <a:ext uri="{FF2B5EF4-FFF2-40B4-BE49-F238E27FC236}">
                <a16:creationId xmlns:a16="http://schemas.microsoft.com/office/drawing/2014/main" id="{21885268-262F-B44C-8BB4-84708F5C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1" y="5057775"/>
            <a:ext cx="521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rgbClr val="FF0000"/>
                </a:solidFill>
              </a:rPr>
              <a:t>34 pal. x 40 cm = 13’600 cm ou 13.60 m. de pont</a:t>
            </a:r>
          </a:p>
        </p:txBody>
      </p:sp>
      <p:sp>
        <p:nvSpPr>
          <p:cNvPr id="4" name="AutoShape 2" descr="Aucune description de photo disponible.">
            <a:extLst>
              <a:ext uri="{FF2B5EF4-FFF2-40B4-BE49-F238E27FC236}">
                <a16:creationId xmlns:a16="http://schemas.microsoft.com/office/drawing/2014/main" id="{10F334ED-8A0D-E14B-9132-3D9F28BA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Camion de collection 1/32° Welly Volvo FH (4X2): Amazon.fr: Jeux et Jouets">
            <a:extLst>
              <a:ext uri="{FF2B5EF4-FFF2-40B4-BE49-F238E27FC236}">
                <a16:creationId xmlns:a16="http://schemas.microsoft.com/office/drawing/2014/main" id="{04B83D8D-5B80-8343-8893-B98D5DBC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475457"/>
            <a:ext cx="5930900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08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3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 nodeType="clickPar">
                      <p:stCondLst>
                        <p:cond delay="indefinite"/>
                      </p:stCondLst>
                      <p:childTnLst>
                        <p:par>
                          <p:cTn id="3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 nodeType="clickPar">
                      <p:stCondLst>
                        <p:cond delay="indefinite"/>
                      </p:stCondLst>
                      <p:childTnLst>
                        <p:par>
                          <p:cTn id="9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 nodeType="clickPar">
                      <p:stCondLst>
                        <p:cond delay="indefinite"/>
                      </p:stCondLst>
                      <p:childTnLst>
                        <p:par>
                          <p:cTn id="9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42" grpId="0"/>
      <p:bldP spid="53" grpId="0"/>
      <p:bldP spid="55" grpId="0" animBg="1"/>
      <p:bldP spid="44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48" grpId="0"/>
      <p:bldP spid="49" grpId="0"/>
      <p:bldP spid="50" grpId="0"/>
      <p:bldP spid="104" grpId="0"/>
      <p:bldP spid="105" grpId="0"/>
      <p:bldP spid="106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3" grpId="0" animBg="1"/>
      <p:bldP spid="49169" grpId="0"/>
      <p:bldP spid="158" grpId="0"/>
      <p:bldP spid="160" grpId="0"/>
      <p:bldP spid="162" grpId="0"/>
      <p:bldP spid="164" grpId="0"/>
      <p:bldP spid="166" grpId="0"/>
      <p:bldP spid="172" grpId="0"/>
      <p:bldP spid="174" grpId="0"/>
      <p:bldP spid="176" grpId="0"/>
      <p:bldP spid="178" grpId="0"/>
      <p:bldP spid="180" grpId="0"/>
      <p:bldP spid="182" grpId="0"/>
      <p:bldP spid="184" grpId="0"/>
      <p:bldP spid="192" grpId="0"/>
      <p:bldP spid="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355E3-65D0-244E-BFD1-60201188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453" y="1214438"/>
            <a:ext cx="10241280" cy="815530"/>
          </a:xfrm>
        </p:spPr>
        <p:txBody>
          <a:bodyPr/>
          <a:lstStyle/>
          <a:p>
            <a:r>
              <a:rPr lang="fr-FR" dirty="0"/>
              <a:t>Les essieux sur les semis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849F8C-D8A8-B247-854A-C75139DE5496}"/>
              </a:ext>
            </a:extLst>
          </p:cNvPr>
          <p:cNvSpPr txBox="1"/>
          <p:nvPr/>
        </p:nvSpPr>
        <p:spPr>
          <a:xfrm>
            <a:off x="1251453" y="2889041"/>
            <a:ext cx="11318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peut être équipée d'un ou plusieurs </a:t>
            </a:r>
            <a:r>
              <a:rPr lang="fr-CH" sz="2400" b="1" dirty="0"/>
              <a:t>essieux</a:t>
            </a:r>
          </a:p>
          <a:p>
            <a:r>
              <a:rPr lang="fr-CH" sz="2400" dirty="0"/>
              <a:t>à roues simples ou jumelées (roues doubles).</a:t>
            </a:r>
          </a:p>
          <a:p>
            <a:r>
              <a:rPr lang="fr-CH" sz="2400" dirty="0"/>
              <a:t>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est accouplée à un véhicule tracteur routier.</a:t>
            </a:r>
          </a:p>
          <a:p>
            <a:r>
              <a:rPr lang="fr-CH" sz="2400" dirty="0"/>
              <a:t>Un tandem correspond à 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à deux </a:t>
            </a:r>
            <a:r>
              <a:rPr lang="fr-CH" sz="2400" b="1" dirty="0"/>
              <a:t>essieux</a:t>
            </a:r>
            <a:r>
              <a:rPr lang="fr-CH" sz="2400" dirty="0"/>
              <a:t>, </a:t>
            </a:r>
          </a:p>
          <a:p>
            <a:r>
              <a:rPr lang="fr-CH" sz="2400" dirty="0"/>
              <a:t>un </a:t>
            </a:r>
            <a:r>
              <a:rPr lang="fr-CH" sz="2400" dirty="0" err="1"/>
              <a:t>tridem</a:t>
            </a:r>
            <a:r>
              <a:rPr lang="fr-CH" sz="2400" dirty="0"/>
              <a:t> à une </a:t>
            </a:r>
            <a:r>
              <a:rPr lang="fr-CH" sz="2400" b="1" dirty="0"/>
              <a:t>semi</a:t>
            </a:r>
            <a:r>
              <a:rPr lang="fr-CH" sz="2400" dirty="0"/>
              <a:t>-</a:t>
            </a:r>
            <a:r>
              <a:rPr lang="fr-CH" sz="2400" b="1" dirty="0"/>
              <a:t>remorque</a:t>
            </a:r>
            <a:r>
              <a:rPr lang="fr-CH" sz="2400" dirty="0"/>
              <a:t> à trois </a:t>
            </a:r>
            <a:r>
              <a:rPr lang="fr-CH" sz="2400" b="1" dirty="0"/>
              <a:t>essieux</a:t>
            </a:r>
            <a:r>
              <a:rPr lang="fr-CH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0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mion, route, extérieur, transport&#10;&#10;Description générée automatiquement">
            <a:extLst>
              <a:ext uri="{FF2B5EF4-FFF2-40B4-BE49-F238E27FC236}">
                <a16:creationId xmlns:a16="http://schemas.microsoft.com/office/drawing/2014/main" id="{4AB21AA8-F840-AE46-8C70-7D772728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57" y="1035125"/>
            <a:ext cx="3355195" cy="2393875"/>
          </a:xfrm>
          <a:prstGeom prst="rect">
            <a:avLst/>
          </a:prstGeom>
        </p:spPr>
      </p:pic>
      <p:pic>
        <p:nvPicPr>
          <p:cNvPr id="5" name="Image 4" descr="Une image contenant camion, route, extérieur, rouge&#10;&#10;Description générée automatiquement">
            <a:extLst>
              <a:ext uri="{FF2B5EF4-FFF2-40B4-BE49-F238E27FC236}">
                <a16:creationId xmlns:a16="http://schemas.microsoft.com/office/drawing/2014/main" id="{337F6290-1B27-D04B-B211-0DD611F03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65" y="1035125"/>
            <a:ext cx="3196478" cy="2280633"/>
          </a:xfrm>
          <a:prstGeom prst="rect">
            <a:avLst/>
          </a:prstGeom>
        </p:spPr>
      </p:pic>
      <p:pic>
        <p:nvPicPr>
          <p:cNvPr id="7" name="Image 6" descr="Une image contenant route, extérieur, camion, transport&#10;&#10;Description générée automatiquement">
            <a:extLst>
              <a:ext uri="{FF2B5EF4-FFF2-40B4-BE49-F238E27FC236}">
                <a16:creationId xmlns:a16="http://schemas.microsoft.com/office/drawing/2014/main" id="{543E241F-5E33-3E47-BEEB-19D721C8B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4155395"/>
            <a:ext cx="4775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F0D8C4E6-0C65-7145-8F90-DB12DE33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8" y="627749"/>
            <a:ext cx="10868163" cy="48638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03CC53-BE5A-2449-82A9-CA551420B1BD}"/>
              </a:ext>
            </a:extLst>
          </p:cNvPr>
          <p:cNvSpPr txBox="1"/>
          <p:nvPr/>
        </p:nvSpPr>
        <p:spPr>
          <a:xfrm>
            <a:off x="661918" y="5691585"/>
            <a:ext cx="384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PTAC = poids total autorisé chargé</a:t>
            </a:r>
          </a:p>
        </p:txBody>
      </p:sp>
    </p:spTree>
    <p:extLst>
      <p:ext uri="{BB962C8B-B14F-4D97-AF65-F5344CB8AC3E}">
        <p14:creationId xmlns:p14="http://schemas.microsoft.com/office/powerpoint/2010/main" val="1777918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132FCB-B5B4-417C-9E11-9813E110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7614F1-58A8-4F51-BE9E-460C2D12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88577" y="1839884"/>
            <a:ext cx="8203421" cy="5017687"/>
          </a:xfrm>
          <a:prstGeom prst="rect">
            <a:avLst/>
          </a:prstGeom>
          <a:gradFill>
            <a:gsLst>
              <a:gs pos="0">
                <a:schemeClr val="accent5">
                  <a:alpha val="92000"/>
                </a:schemeClr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949972-ABE9-4305-8999-ABC76BCA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lk01">
            <a:extLst>
              <a:ext uri="{FF2B5EF4-FFF2-40B4-BE49-F238E27FC236}">
                <a16:creationId xmlns:a16="http://schemas.microsoft.com/office/drawing/2014/main" id="{E5D65387-4BB0-2F44-AF0C-03CCADAC8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b="12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593E8B2-814D-6742-B173-13B1F9CA1922}"/>
              </a:ext>
            </a:extLst>
          </p:cNvPr>
          <p:cNvSpPr txBox="1"/>
          <p:nvPr/>
        </p:nvSpPr>
        <p:spPr>
          <a:xfrm>
            <a:off x="923615" y="87868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1426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4B524C-C3E8-1944-9EE6-03976529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50">
                <a:solidFill>
                  <a:schemeClr val="bg1"/>
                </a:solidFill>
              </a:rPr>
              <a:t>Format des palettes</a:t>
            </a:r>
          </a:p>
        </p:txBody>
      </p:sp>
      <p:pic>
        <p:nvPicPr>
          <p:cNvPr id="4" name="Image 3" descr="Une image contenant texte, terrain, musique, différent&#10;&#10;Description générée automatiquement">
            <a:extLst>
              <a:ext uri="{FF2B5EF4-FFF2-40B4-BE49-F238E27FC236}">
                <a16:creationId xmlns:a16="http://schemas.microsoft.com/office/drawing/2014/main" id="{ABB4E1E9-02A6-5C4A-B8A3-FBB0C016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19" y="474961"/>
            <a:ext cx="7214138" cy="59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8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7B2C8C-38AE-0541-8443-9276F9FA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21" y="362922"/>
            <a:ext cx="8903758" cy="5775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CAC082-150A-D84A-9815-B42C006FA854}"/>
              </a:ext>
            </a:extLst>
          </p:cNvPr>
          <p:cNvSpPr txBox="1"/>
          <p:nvPr/>
        </p:nvSpPr>
        <p:spPr>
          <a:xfrm>
            <a:off x="1134533" y="3725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2047470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67B530F-CF4F-5D48-BDAD-880E6C6F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45359"/>
            <a:ext cx="7867650" cy="55672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23F50E-23D0-8F49-9782-7A53A71C4C08}"/>
              </a:ext>
            </a:extLst>
          </p:cNvPr>
          <p:cNvSpPr txBox="1"/>
          <p:nvPr/>
        </p:nvSpPr>
        <p:spPr>
          <a:xfrm>
            <a:off x="999067" y="406400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1167987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ransport&#10;&#10;Description générée automatiquement">
            <a:extLst>
              <a:ext uri="{FF2B5EF4-FFF2-40B4-BE49-F238E27FC236}">
                <a16:creationId xmlns:a16="http://schemas.microsoft.com/office/drawing/2014/main" id="{999B0C33-7B99-784D-8F7B-0382C335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54" y="229431"/>
            <a:ext cx="9708092" cy="5605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87FEF9-E811-3C44-BD1A-67418A35F0E0}"/>
              </a:ext>
            </a:extLst>
          </p:cNvPr>
          <p:cNvSpPr txBox="1"/>
          <p:nvPr/>
        </p:nvSpPr>
        <p:spPr>
          <a:xfrm>
            <a:off x="6096000" y="4990041"/>
            <a:ext cx="1735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15 palettes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2AD94A-DEDC-1949-AE5C-BEC341ACCAA3}"/>
              </a:ext>
            </a:extLst>
          </p:cNvPr>
          <p:cNvSpPr txBox="1"/>
          <p:nvPr/>
        </p:nvSpPr>
        <p:spPr>
          <a:xfrm>
            <a:off x="1049867" y="5249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396799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ransport, bus&#10;&#10;Description générée automatiquement">
            <a:extLst>
              <a:ext uri="{FF2B5EF4-FFF2-40B4-BE49-F238E27FC236}">
                <a16:creationId xmlns:a16="http://schemas.microsoft.com/office/drawing/2014/main" id="{B687740E-789B-1D49-A498-C54A7CF4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20" y="697180"/>
            <a:ext cx="9462559" cy="546363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C1152E-1BD5-3347-9F3E-587CA03CA7EE}"/>
              </a:ext>
            </a:extLst>
          </p:cNvPr>
          <p:cNvSpPr txBox="1"/>
          <p:nvPr/>
        </p:nvSpPr>
        <p:spPr>
          <a:xfrm>
            <a:off x="982133" y="457200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4</a:t>
            </a:r>
          </a:p>
        </p:txBody>
      </p:sp>
    </p:spTree>
    <p:extLst>
      <p:ext uri="{BB962C8B-B14F-4D97-AF65-F5344CB8AC3E}">
        <p14:creationId xmlns:p14="http://schemas.microsoft.com/office/powerpoint/2010/main" val="161783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CB7D79A3-137B-4C49-9603-BF98FC1B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75" y="537784"/>
            <a:ext cx="7308850" cy="5782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BF6D13A-A6FC-A642-8E2E-CA7BBE94B00F}"/>
              </a:ext>
            </a:extLst>
          </p:cNvPr>
          <p:cNvSpPr txBox="1"/>
          <p:nvPr/>
        </p:nvSpPr>
        <p:spPr>
          <a:xfrm>
            <a:off x="745067" y="575733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5</a:t>
            </a:r>
          </a:p>
        </p:txBody>
      </p:sp>
    </p:spTree>
    <p:extLst>
      <p:ext uri="{BB962C8B-B14F-4D97-AF65-F5344CB8AC3E}">
        <p14:creationId xmlns:p14="http://schemas.microsoft.com/office/powerpoint/2010/main" val="32603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route, extérieur, ciel, camion&#10;&#10;Description générée automatiquement">
            <a:extLst>
              <a:ext uri="{FF2B5EF4-FFF2-40B4-BE49-F238E27FC236}">
                <a16:creationId xmlns:a16="http://schemas.microsoft.com/office/drawing/2014/main" id="{5F0E056C-9B76-0C4C-8912-39F9F639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2599"/>
            <a:ext cx="8105359" cy="45640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844717-5C1A-E847-8D62-26245AD69533}"/>
              </a:ext>
            </a:extLst>
          </p:cNvPr>
          <p:cNvSpPr txBox="1"/>
          <p:nvPr/>
        </p:nvSpPr>
        <p:spPr>
          <a:xfrm>
            <a:off x="2133600" y="5181600"/>
            <a:ext cx="3038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2 x 18 palettes</a:t>
            </a:r>
          </a:p>
          <a:p>
            <a:r>
              <a:rPr lang="fr-FR" sz="2400" dirty="0"/>
              <a:t>Les ponts font 7m30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19EB5D-B29F-B949-AD4D-3D4176FE2F05}"/>
              </a:ext>
            </a:extLst>
          </p:cNvPr>
          <p:cNvSpPr txBox="1"/>
          <p:nvPr/>
        </p:nvSpPr>
        <p:spPr>
          <a:xfrm>
            <a:off x="528638" y="357188"/>
            <a:ext cx="129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6</a:t>
            </a:r>
          </a:p>
        </p:txBody>
      </p:sp>
    </p:spTree>
    <p:extLst>
      <p:ext uri="{BB962C8B-B14F-4D97-AF65-F5344CB8AC3E}">
        <p14:creationId xmlns:p14="http://schemas.microsoft.com/office/powerpoint/2010/main" val="369594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FC1BD2-6019-5343-9A95-D9C7D067C412}"/>
              </a:ext>
            </a:extLst>
          </p:cNvPr>
          <p:cNvSpPr txBox="1"/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Pour terminer…</a:t>
            </a:r>
          </a:p>
        </p:txBody>
      </p:sp>
      <p:pic>
        <p:nvPicPr>
          <p:cNvPr id="2" name="Média en ligne 1" descr="Compilation de camions surchargés / Overloaded trucks">
            <a:hlinkClick r:id="" action="ppaction://media"/>
            <a:extLst>
              <a:ext uri="{FF2B5EF4-FFF2-40B4-BE49-F238E27FC236}">
                <a16:creationId xmlns:a16="http://schemas.microsoft.com/office/drawing/2014/main" id="{8825A8FE-1D63-EB41-A67E-7326253AA5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8790" y="457200"/>
            <a:ext cx="7801145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5C507-5DFD-A14D-93C3-A701810C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Caractéristiques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50CF03-EFC5-224A-91DB-DD199C944729}"/>
              </a:ext>
            </a:extLst>
          </p:cNvPr>
          <p:cNvSpPr txBox="1"/>
          <p:nvPr/>
        </p:nvSpPr>
        <p:spPr>
          <a:xfrm>
            <a:off x="844845" y="449685"/>
            <a:ext cx="10837212" cy="4657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Selon</a:t>
            </a:r>
            <a:r>
              <a:rPr lang="en-US" sz="2400" dirty="0"/>
              <a:t> les </a:t>
            </a:r>
            <a:r>
              <a:rPr lang="en-US" sz="2400" dirty="0" err="1"/>
              <a:t>caractéristiques</a:t>
            </a:r>
            <a:r>
              <a:rPr lang="en-US" sz="2400" dirty="0"/>
              <a:t> de construction de </a:t>
            </a:r>
            <a:r>
              <a:rPr lang="en-US" sz="2400" dirty="0" err="1"/>
              <a:t>ces</a:t>
            </a:r>
            <a:r>
              <a:rPr lang="en-US" sz="2400" dirty="0"/>
              <a:t> supports </a:t>
            </a:r>
            <a:r>
              <a:rPr lang="en-US" sz="2400" dirty="0" err="1"/>
              <a:t>établis</a:t>
            </a:r>
            <a:r>
              <a:rPr lang="en-US" sz="2400" dirty="0"/>
              <a:t> par la </a:t>
            </a:r>
            <a:r>
              <a:rPr lang="en-US" sz="2400" dirty="0" err="1"/>
              <a:t>norme</a:t>
            </a:r>
            <a:r>
              <a:rPr lang="en-US" sz="2400" dirty="0"/>
              <a:t>,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les dimensions de 1200 x 800 mm </a:t>
            </a:r>
            <a:r>
              <a:rPr lang="en-US" sz="2400" dirty="0" err="1"/>
              <a:t>ont</a:t>
            </a:r>
            <a:r>
              <a:rPr lang="en-US" sz="2400" dirty="0"/>
              <a:t> </a:t>
            </a:r>
            <a:r>
              <a:rPr lang="en-US" sz="2400" dirty="0" err="1"/>
              <a:t>été</a:t>
            </a:r>
            <a:r>
              <a:rPr lang="en-US" sz="2400" dirty="0"/>
              <a:t> </a:t>
            </a:r>
            <a:r>
              <a:rPr lang="en-US" sz="2400" dirty="0" err="1"/>
              <a:t>adoptées</a:t>
            </a:r>
            <a:r>
              <a:rPr lang="en-US" sz="2400" dirty="0"/>
              <a:t>.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Quant au </a:t>
            </a:r>
            <a:r>
              <a:rPr lang="en-US" sz="2400" dirty="0" err="1"/>
              <a:t>poids</a:t>
            </a:r>
            <a:r>
              <a:rPr lang="en-US" sz="2400" dirty="0"/>
              <a:t>,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europalette</a:t>
            </a:r>
            <a:r>
              <a:rPr lang="en-US" sz="2400" dirty="0"/>
              <a:t> </a:t>
            </a:r>
            <a:r>
              <a:rPr lang="en-US" sz="2400" dirty="0" err="1"/>
              <a:t>pèse</a:t>
            </a:r>
            <a:r>
              <a:rPr lang="en-US" sz="2400" dirty="0"/>
              <a:t> </a:t>
            </a:r>
            <a:r>
              <a:rPr lang="en-US" sz="2400" b="1" dirty="0"/>
              <a:t>environ entre 19 et 25 kg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    et </a:t>
            </a:r>
            <a:r>
              <a:rPr lang="en-US" sz="2400" dirty="0" err="1"/>
              <a:t>peut</a:t>
            </a:r>
            <a:r>
              <a:rPr lang="en-US" sz="2400" dirty="0"/>
              <a:t> supporter des charges </a:t>
            </a:r>
            <a:r>
              <a:rPr lang="en-US" sz="2400" dirty="0" err="1"/>
              <a:t>pesant</a:t>
            </a:r>
            <a:r>
              <a:rPr lang="en-US" sz="2400" dirty="0"/>
              <a:t> </a:t>
            </a:r>
            <a:r>
              <a:rPr lang="en-US" sz="2400" dirty="0" err="1"/>
              <a:t>jusqu'à</a:t>
            </a:r>
            <a:r>
              <a:rPr lang="en-US" sz="2400" dirty="0"/>
              <a:t> 1500 kg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    (et de manière </a:t>
            </a:r>
            <a:r>
              <a:rPr lang="en-US" sz="2400" dirty="0" err="1"/>
              <a:t>statique</a:t>
            </a:r>
            <a:r>
              <a:rPr lang="en-US" sz="2400" dirty="0"/>
              <a:t>, sans </a:t>
            </a:r>
            <a:r>
              <a:rPr lang="en-US" sz="2400" dirty="0" err="1"/>
              <a:t>déplacement</a:t>
            </a:r>
            <a:r>
              <a:rPr lang="en-US" sz="2400" dirty="0"/>
              <a:t> de la palette, </a:t>
            </a:r>
            <a:r>
              <a:rPr lang="en-US" sz="2400" dirty="0" err="1"/>
              <a:t>jusqu’à</a:t>
            </a:r>
            <a:r>
              <a:rPr lang="en-US" sz="2400" dirty="0"/>
              <a:t>  4000 kg).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principe</a:t>
            </a:r>
            <a:r>
              <a:rPr lang="en-US" sz="2400" dirty="0"/>
              <a:t>, on </a:t>
            </a:r>
            <a:r>
              <a:rPr lang="en-US" sz="2400" dirty="0" err="1"/>
              <a:t>compte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charge de 2000kg au m2 sur le </a:t>
            </a:r>
            <a:r>
              <a:rPr lang="en-US" sz="2400" dirty="0" err="1"/>
              <a:t>pont</a:t>
            </a:r>
            <a:r>
              <a:rPr lang="en-US" sz="2400" dirty="0"/>
              <a:t> du camion…</a:t>
            </a:r>
          </a:p>
        </p:txBody>
      </p:sp>
    </p:spTree>
    <p:extLst>
      <p:ext uri="{BB962C8B-B14F-4D97-AF65-F5344CB8AC3E}">
        <p14:creationId xmlns:p14="http://schemas.microsoft.com/office/powerpoint/2010/main" val="25320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BFB517-69E5-B545-B6B4-372ED366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44" y="1104893"/>
            <a:ext cx="3369733" cy="546099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4000" spc="750" dirty="0" err="1"/>
              <a:t>Exemple</a:t>
            </a:r>
            <a:endParaRPr lang="en-US" sz="4000" spc="7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 descr="Une image contenant gâteau, intérieur, chocolat, boîte&#10;&#10;Description générée automatiquement">
            <a:extLst>
              <a:ext uri="{FF2B5EF4-FFF2-40B4-BE49-F238E27FC236}">
                <a16:creationId xmlns:a16="http://schemas.microsoft.com/office/drawing/2014/main" id="{03DB12FB-AB1E-C944-BC5F-36E0B4E5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980" y="1028700"/>
            <a:ext cx="4699501" cy="46172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3BCD7C-5AAB-E543-BDD8-AD94B047E751}"/>
              </a:ext>
            </a:extLst>
          </p:cNvPr>
          <p:cNvSpPr txBox="1"/>
          <p:nvPr/>
        </p:nvSpPr>
        <p:spPr>
          <a:xfrm>
            <a:off x="463623" y="2428421"/>
            <a:ext cx="563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Une palette de brique plates, 1’260 KG</a:t>
            </a:r>
          </a:p>
        </p:txBody>
      </p:sp>
    </p:spTree>
    <p:extLst>
      <p:ext uri="{BB962C8B-B14F-4D97-AF65-F5344CB8AC3E}">
        <p14:creationId xmlns:p14="http://schemas.microsoft.com/office/powerpoint/2010/main" val="367913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onteneur, boîte&#10;&#10;Description générée automatiquement">
            <a:extLst>
              <a:ext uri="{FF2B5EF4-FFF2-40B4-BE49-F238E27FC236}">
                <a16:creationId xmlns:a16="http://schemas.microsoft.com/office/drawing/2014/main" id="{F33BF7D3-21C1-2C43-B474-F3BB5940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2" r="-1" b="18944"/>
          <a:stretch/>
        </p:blipFill>
        <p:spPr>
          <a:xfrm>
            <a:off x="1377210" y="457200"/>
            <a:ext cx="10814491" cy="59435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1A0259-6142-0C42-97DB-AE6A9BB1C548}"/>
              </a:ext>
            </a:extLst>
          </p:cNvPr>
          <p:cNvSpPr txBox="1"/>
          <p:nvPr/>
        </p:nvSpPr>
        <p:spPr>
          <a:xfrm>
            <a:off x="2373889" y="1014413"/>
            <a:ext cx="485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/>
              <a:t>Désignation E1 </a:t>
            </a:r>
            <a:r>
              <a:rPr lang="fr-FR" dirty="0"/>
              <a:t>=&gt;</a:t>
            </a:r>
            <a:r>
              <a:rPr lang="fr-FR" b="1" dirty="0"/>
              <a:t> </a:t>
            </a:r>
            <a:r>
              <a:rPr lang="fr-FR" dirty="0"/>
              <a:t>palette avec un cadre</a:t>
            </a:r>
          </a:p>
        </p:txBody>
      </p:sp>
    </p:spTree>
    <p:extLst>
      <p:ext uri="{BB962C8B-B14F-4D97-AF65-F5344CB8AC3E}">
        <p14:creationId xmlns:p14="http://schemas.microsoft.com/office/powerpoint/2010/main" val="353980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onteneur, boîte, carré&#10;&#10;Description générée automatiquement">
            <a:extLst>
              <a:ext uri="{FF2B5EF4-FFF2-40B4-BE49-F238E27FC236}">
                <a16:creationId xmlns:a16="http://schemas.microsoft.com/office/drawing/2014/main" id="{FFADAD49-0647-4E41-A697-D0DE64F0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941" y="828257"/>
            <a:ext cx="6352117" cy="52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boîte&#10;&#10;Description générée automatiquement">
            <a:extLst>
              <a:ext uri="{FF2B5EF4-FFF2-40B4-BE49-F238E27FC236}">
                <a16:creationId xmlns:a16="http://schemas.microsoft.com/office/drawing/2014/main" id="{4E7F2EF8-F26E-D148-9E8B-BC4D97744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75" y="509339"/>
            <a:ext cx="7131050" cy="58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1CCECB-00D2-314F-9635-6F30B496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26143"/>
            <a:ext cx="7334250" cy="60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terrain, matériau de construction, ciment&#10;&#10;Description générée automatiquement">
            <a:extLst>
              <a:ext uri="{FF2B5EF4-FFF2-40B4-BE49-F238E27FC236}">
                <a16:creationId xmlns:a16="http://schemas.microsoft.com/office/drawing/2014/main" id="{353D473D-48D4-E84F-B4A2-EB82D15D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71" y="537505"/>
            <a:ext cx="7062258" cy="57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72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Macintosh PowerPoint</Application>
  <PresentationFormat>Grand écran</PresentationFormat>
  <Paragraphs>95</Paragraphs>
  <Slides>26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Calibri</vt:lpstr>
      <vt:lpstr>Wingdings</vt:lpstr>
      <vt:lpstr>GradientRiseVTI</vt:lpstr>
      <vt:lpstr>Présentation PowerPoint</vt:lpstr>
      <vt:lpstr>Format des palettes</vt:lpstr>
      <vt:lpstr>Caractéristiques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 le véhicule</vt:lpstr>
      <vt:lpstr>Présentation PowerPoint</vt:lpstr>
      <vt:lpstr>Les essieux sur les semis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Küderli</dc:creator>
  <cp:lastModifiedBy>Robert Küderli</cp:lastModifiedBy>
  <cp:revision>1</cp:revision>
  <dcterms:created xsi:type="dcterms:W3CDTF">2021-01-12T14:25:05Z</dcterms:created>
  <dcterms:modified xsi:type="dcterms:W3CDTF">2021-01-12T14:25:09Z</dcterms:modified>
</cp:coreProperties>
</file>