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9" r:id="rId3"/>
    <p:sldId id="311" r:id="rId4"/>
    <p:sldId id="313" r:id="rId5"/>
    <p:sldId id="314" r:id="rId6"/>
    <p:sldId id="315" r:id="rId7"/>
    <p:sldId id="310" r:id="rId8"/>
    <p:sldId id="312" r:id="rId9"/>
    <p:sldId id="316" r:id="rId10"/>
    <p:sldId id="317" r:id="rId11"/>
    <p:sldId id="318" r:id="rId12"/>
    <p:sldId id="319" r:id="rId13"/>
    <p:sldId id="323" r:id="rId14"/>
    <p:sldId id="320" r:id="rId15"/>
    <p:sldId id="322" r:id="rId16"/>
    <p:sldId id="324" r:id="rId17"/>
    <p:sldId id="325" r:id="rId18"/>
    <p:sldId id="274" r:id="rId19"/>
    <p:sldId id="308" r:id="rId20"/>
    <p:sldId id="307" r:id="rId21"/>
  </p:sldIdLst>
  <p:sldSz cx="9144000" cy="6858000" type="screen4x3"/>
  <p:notesSz cx="6888163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FF1"/>
    <a:srgbClr val="FF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545" autoAdjust="0"/>
  </p:normalViewPr>
  <p:slideViewPr>
    <p:cSldViewPr>
      <p:cViewPr varScale="1">
        <p:scale>
          <a:sx n="88" d="100"/>
          <a:sy n="88" d="100"/>
        </p:scale>
        <p:origin x="1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fr-CH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fr-CH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fr-CH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AD43928-5D4E-49D5-88A0-91A9A5C11585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fr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fr-CH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fr-CH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457324C-6919-4F69-B9DF-9C856FC734C3}" type="slidenum">
              <a:rPr lang="fr-CH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08A92-A13E-448D-8B41-0C53463A65F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3578F-6B50-45FD-9537-6EA67048B6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9E3-8F01-424F-B084-6AC0A3F0A38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7C9E-3082-41C2-8E06-41C15CB9086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FD0D-65B0-435A-9BD7-E00A54A18A3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7B1E-9D0D-470E-B08A-B431B5C7F2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A0F2F-1AEB-40BB-8F0A-02C3E0ABC3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35762-58B6-45D8-AFE9-927BCC3A8D8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70969-C1BB-4CF6-B2BB-73679BC0EB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F658B-1B00-4161-9BC7-ABAC0007016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2CC8A-7BBC-4F01-963E-7169900CF3C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9BADF8-6888-4923-8836-0A07D14778D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9EIjUx20I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os9I7Ag33Q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dxdIHfOuc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8V5mQFPijk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2db2SwhkXM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Io_Dgs_jt58?feature=oembed" TargetMode="External"/><Relationship Id="rId1" Type="http://schemas.openxmlformats.org/officeDocument/2006/relationships/video" Target="https://www.youtube.com/embed/3XSQKUSI1fo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JxJXWfn9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MQwHo6eo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FZFTRDaUU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3fvROZgfo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8EB117E-450E-5D45-BC31-733B1DA24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Préparation à l’examen OACP</a:t>
            </a:r>
          </a:p>
          <a:p>
            <a:endParaRPr lang="fr-FR" dirty="0"/>
          </a:p>
          <a:p>
            <a:r>
              <a:rPr lang="fr-FR" b="1" dirty="0"/>
              <a:t>Thème 3: </a:t>
            </a:r>
          </a:p>
          <a:p>
            <a:r>
              <a:rPr lang="fr-FR" b="1" dirty="0"/>
              <a:t>Utilisation des freins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129826-E6EA-8948-B8BE-FDEF0F27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081" y="1258448"/>
            <a:ext cx="3525838" cy="16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7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71678-3D9A-2C44-B6D7-88DA6201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Et encore</a:t>
            </a:r>
          </a:p>
        </p:txBody>
      </p:sp>
      <p:pic>
        <p:nvPicPr>
          <p:cNvPr id="3" name="Média en ligne 2" descr="Volvo truck emergency braking system - How it Works">
            <a:hlinkClick r:id="" action="ppaction://media"/>
            <a:extLst>
              <a:ext uri="{FF2B5EF4-FFF2-40B4-BE49-F238E27FC236}">
                <a16:creationId xmlns:a16="http://schemas.microsoft.com/office/drawing/2014/main" id="{FF2B6347-3B2D-194A-AABA-CC6980C318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23" y="1600200"/>
            <a:ext cx="80105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4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753D7-7E62-A14D-80E0-F86A20E5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L’ASR</a:t>
            </a:r>
          </a:p>
        </p:txBody>
      </p:sp>
      <p:pic>
        <p:nvPicPr>
          <p:cNvPr id="4" name="Média en ligne 3" descr="Régulation du couple moteur et antipatinage ASR">
            <a:hlinkClick r:id="" action="ppaction://media"/>
            <a:extLst>
              <a:ext uri="{FF2B5EF4-FFF2-40B4-BE49-F238E27FC236}">
                <a16:creationId xmlns:a16="http://schemas.microsoft.com/office/drawing/2014/main" id="{4156DF7D-9099-EE41-A121-51D6A31FA1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5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541DF-20B0-864E-A5E6-10100E85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Méthodes de freinage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A788E83-39D7-8C42-ACD6-70EADC437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84" y="1417638"/>
            <a:ext cx="6186831" cy="4995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092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1144B-D7C5-9340-89CA-49FB4C91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Les ralentisseurs</a:t>
            </a:r>
          </a:p>
        </p:txBody>
      </p:sp>
      <p:pic>
        <p:nvPicPr>
          <p:cNvPr id="3" name="Média en ligne 2" descr="Épisode 7 - Quelle est la différence entre l'intarder et le retarder ? Comment cela fonctionne ?">
            <a:hlinkClick r:id="" action="ppaction://media"/>
            <a:extLst>
              <a:ext uri="{FF2B5EF4-FFF2-40B4-BE49-F238E27FC236}">
                <a16:creationId xmlns:a16="http://schemas.microsoft.com/office/drawing/2014/main" id="{343CE79E-C3C7-6F49-8953-5FE7C96B12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23" y="1600200"/>
            <a:ext cx="80105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6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889C9-D997-034A-B772-76F0951A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Retarder / </a:t>
            </a:r>
            <a:r>
              <a:rPr lang="fr-FR" dirty="0" err="1"/>
              <a:t>Intarder</a:t>
            </a:r>
            <a:endParaRPr lang="fr-FR" dirty="0"/>
          </a:p>
        </p:txBody>
      </p:sp>
      <p:pic>
        <p:nvPicPr>
          <p:cNvPr id="3" name="Média en ligne 2" descr="ZF-Intarder. Ralentisseur secondaire pour véhicules industriels modernes (fr)">
            <a:hlinkClick r:id="" action="ppaction://media"/>
            <a:extLst>
              <a:ext uri="{FF2B5EF4-FFF2-40B4-BE49-F238E27FC236}">
                <a16:creationId xmlns:a16="http://schemas.microsoft.com/office/drawing/2014/main" id="{4F17CA43-D32E-7D4C-9E0B-0BA069A5B4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23" y="1600200"/>
            <a:ext cx="80105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7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6287B-CCEB-1A43-AD68-E0FBD843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Telma</a:t>
            </a:r>
          </a:p>
        </p:txBody>
      </p:sp>
      <p:pic>
        <p:nvPicPr>
          <p:cNvPr id="3" name="Média en ligne 2" descr="13 telma bus">
            <a:hlinkClick r:id="" action="ppaction://media"/>
            <a:extLst>
              <a:ext uri="{FF2B5EF4-FFF2-40B4-BE49-F238E27FC236}">
                <a16:creationId xmlns:a16="http://schemas.microsoft.com/office/drawing/2014/main" id="{A4AD8BD9-7A3B-AA46-929D-9A90C34DFC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23" y="1600200"/>
            <a:ext cx="80105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1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87BFD-AF23-4D43-ABAA-73C26862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combinée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824FCD-D589-E145-A9D9-088CAD54D956}"/>
              </a:ext>
            </a:extLst>
          </p:cNvPr>
          <p:cNvSpPr txBox="1"/>
          <p:nvPr/>
        </p:nvSpPr>
        <p:spPr>
          <a:xfrm>
            <a:off x="0" y="1628800"/>
            <a:ext cx="9236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L’utilisation des différent systèmes de freinage en « combinaison »</a:t>
            </a:r>
          </a:p>
          <a:p>
            <a:r>
              <a:rPr lang="fr-FR" dirty="0"/>
              <a:t>Est idéale dans le but de ralentir votre camion.</a:t>
            </a:r>
          </a:p>
          <a:p>
            <a:endParaRPr lang="fr-FR" dirty="0"/>
          </a:p>
          <a:p>
            <a:r>
              <a:rPr lang="fr-FR" dirty="0"/>
              <a:t>L’anticipation est le maître mot car c’est dans cette phase que</a:t>
            </a:r>
          </a:p>
          <a:p>
            <a:r>
              <a:rPr lang="fr-FR" dirty="0"/>
              <a:t>Vous allez pouvoir être le plus efficace!</a:t>
            </a:r>
          </a:p>
        </p:txBody>
      </p:sp>
      <p:pic>
        <p:nvPicPr>
          <p:cNvPr id="1026" name="Picture 2" descr="eco-conduite-active-vitesse anticipation – Acti-VE.org">
            <a:extLst>
              <a:ext uri="{FF2B5EF4-FFF2-40B4-BE49-F238E27FC236}">
                <a16:creationId xmlns:a16="http://schemas.microsoft.com/office/drawing/2014/main" id="{3FAAE6EA-6BC1-EC4F-B8FF-6D671A20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48" y="4077072"/>
            <a:ext cx="5228704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C0406A6-480D-6347-8671-79CF6723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38" y="35513"/>
            <a:ext cx="5612200" cy="6721200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A21160-2580-9C4E-85DF-22A4FD46EDB7}"/>
              </a:ext>
            </a:extLst>
          </p:cNvPr>
          <p:cNvSpPr txBox="1"/>
          <p:nvPr/>
        </p:nvSpPr>
        <p:spPr>
          <a:xfrm>
            <a:off x="2256526" y="260648"/>
            <a:ext cx="463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Frein de service, frein de parc, frein d’arrêt.</a:t>
            </a:r>
          </a:p>
          <a:p>
            <a:r>
              <a:rPr lang="fr-FR" sz="1200" dirty="0"/>
              <a:t>Soit par frein à disques et/ou frein à tambour, avec tringlerie et/ou</a:t>
            </a:r>
          </a:p>
          <a:p>
            <a:r>
              <a:rPr lang="fr-FR" sz="1200" dirty="0"/>
              <a:t>Membrane pneumatique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CB3997-D57B-B545-BEC0-EFC87FB87CD1}"/>
              </a:ext>
            </a:extLst>
          </p:cNvPr>
          <p:cNvSpPr txBox="1"/>
          <p:nvPr/>
        </p:nvSpPr>
        <p:spPr>
          <a:xfrm>
            <a:off x="2411760" y="3979092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Il permet de garder le contrôle de la trajectoire</a:t>
            </a:r>
          </a:p>
          <a:p>
            <a:endParaRPr lang="fr-FR" sz="1200" dirty="0"/>
          </a:p>
          <a:p>
            <a:r>
              <a:rPr lang="fr-FR" sz="1200" dirty="0"/>
              <a:t>Du véhicule pendant le freinage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DDD21C-12A7-ED4B-931D-7BAD04287668}"/>
              </a:ext>
            </a:extLst>
          </p:cNvPr>
          <p:cNvSpPr txBox="1"/>
          <p:nvPr/>
        </p:nvSpPr>
        <p:spPr>
          <a:xfrm>
            <a:off x="2255669" y="2173760"/>
            <a:ext cx="3098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En adéquation avec le frein « moteur »</a:t>
            </a:r>
          </a:p>
          <a:p>
            <a:endParaRPr lang="fr-FR" sz="1200" dirty="0"/>
          </a:p>
          <a:p>
            <a:r>
              <a:rPr lang="fr-FR" sz="1200" dirty="0"/>
              <a:t>Si besoin accompagné avec le ralentisseur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603304-B461-0D4C-ADCC-DD51EE7F7E75}"/>
              </a:ext>
            </a:extLst>
          </p:cNvPr>
          <p:cNvSpPr txBox="1"/>
          <p:nvPr/>
        </p:nvSpPr>
        <p:spPr>
          <a:xfrm>
            <a:off x="2255669" y="3083601"/>
            <a:ext cx="4891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Ne pas l’utiliser sur route glissante, cela peu favoriser les glissades…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DB156E-874E-BD41-9BF2-866E42E54761}"/>
              </a:ext>
            </a:extLst>
          </p:cNvPr>
          <p:cNvSpPr txBox="1"/>
          <p:nvPr/>
        </p:nvSpPr>
        <p:spPr>
          <a:xfrm>
            <a:off x="2255669" y="1249401"/>
            <a:ext cx="32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Il aide l’ABS dans la gestion du freinage</a:t>
            </a:r>
          </a:p>
          <a:p>
            <a:endParaRPr lang="fr-FR" sz="1200" dirty="0"/>
          </a:p>
          <a:p>
            <a:r>
              <a:rPr lang="fr-FR" sz="1200" dirty="0"/>
              <a:t>Diminution de la distance grâce aux capteurs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1AD820-1A0B-6047-925D-761928523135}"/>
              </a:ext>
            </a:extLst>
          </p:cNvPr>
          <p:cNvSpPr txBox="1"/>
          <p:nvPr/>
        </p:nvSpPr>
        <p:spPr>
          <a:xfrm>
            <a:off x="2367879" y="4962269"/>
            <a:ext cx="3132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Lorsque l’on roule avec les chaînes à neige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0C31B3-7288-A448-A8DB-2A473FAC708C}"/>
              </a:ext>
            </a:extLst>
          </p:cNvPr>
          <p:cNvSpPr txBox="1"/>
          <p:nvPr/>
        </p:nvSpPr>
        <p:spPr>
          <a:xfrm>
            <a:off x="2331440" y="5855070"/>
            <a:ext cx="410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Plage moteur élevée (fin de la zone verte), ralentisseur</a:t>
            </a:r>
          </a:p>
          <a:p>
            <a:endParaRPr lang="fr-FR" sz="1200" dirty="0"/>
          </a:p>
          <a:p>
            <a:r>
              <a:rPr lang="fr-FR" sz="1200" dirty="0"/>
              <a:t>Au besoin rétrograder et accompagner au frein de service</a:t>
            </a:r>
          </a:p>
        </p:txBody>
      </p:sp>
    </p:spTree>
    <p:extLst>
      <p:ext uri="{BB962C8B-B14F-4D97-AF65-F5344CB8AC3E}">
        <p14:creationId xmlns:p14="http://schemas.microsoft.com/office/powerpoint/2010/main" val="19080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"/>
            <a:ext cx="9143999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3326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CH" sz="28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Résumé Frein Camion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41D0486E-D6AC-45C9-87F0-002A2F84E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253073"/>
            <a:ext cx="266429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quoi servent les freins ?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Principe du circuit de frein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Freins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Frein de service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Frein de stationnement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Frein de secours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Frein à inertie (poussée)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ralentisseurs</a:t>
            </a:r>
          </a:p>
          <a:p>
            <a:endParaRPr lang="fr-CH" sz="12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Frein moteur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Electrique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Hydraulique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Cylindre à membrane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Cylindre à ressort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Cylindre combiné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de frein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Circuit de frein</a:t>
            </a:r>
          </a:p>
          <a:p>
            <a:endParaRPr lang="fr-CH" sz="12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circuit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conduite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EBS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ASR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 manomètre à 0 bar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Deux manomètre à 5 bars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fr-CH" sz="1200" b="1" i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ème</a:t>
            </a: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manomètre à 0 bars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420EA08-1CD5-4F2F-9E07-D83C5758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268760"/>
            <a:ext cx="630019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Ralentir / immobiliser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Compresseur / réservoir / pédale / cylindre / levier / tambour ou disque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Frein de service / Frein de stationnement / Frein de secours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Pédale / cylindre à membrane (air) / attention à la surchauffe en descente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Manette / cylindre à ressort / 18% véhicule / 12% ensemble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Manette progressive / cylindre à ressort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Remorque de 750kg à 3’500kg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 l’échappement / électrique (magnétique) / hydraulique / attention chaussée glissante / agit sur les roues motrices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Haut régime plage jaune / freiner pour rétrograder / en amont de la BV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Refroidi seulement en roulant / sur la transmission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Refroidi par le circuit de refroidissement du moteur / sur la transmission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(pneumatique)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Ressort (mécanique)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+ ressort (en cas de panne desserrer mécaniquement le ressort)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Disque meilleur refroidissement / tambour plus grande surface de frottement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Compresseur / régulateur / dessiccateur / soupape 4 voies / réservoirs / manomètres / pédale / cylindre AV / régulateur / cylindre ARR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Avant et arrière séparé : sécurité (1/3 décélération totale)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Remorque / une conduite de commande (CE frein) / une conduite d’alimentation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Système de freinage électronique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Antiblocage des freins / diriger le véhicule 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Antipatinage / désactiver avec chaine à neige ou chaussée très glissante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Panne dans le circuit correspondant / le camion freine moins / pas de blocage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Panne dans le circuit auxiliaire (accessoire) / camion freine moins / pas de blocage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Panne dans le circuit auxiliaire (accessoire) / camion freine moins / pas de blocage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8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8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8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4" dur="8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5" dur="8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8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8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8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8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8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8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8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5" dur="8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6" dur="8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8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2" dur="8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3" dur="8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8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9" dur="8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0" dur="8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8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6" dur="8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7" dur="8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8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3" dur="8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4" dur="8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8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0" dur="8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1" dur="8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8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7" dur="8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8" dur="8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8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8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8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8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1" dur="8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2" dur="8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8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8" dur="8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9" dur="8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8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5" dur="8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6" dur="8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8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2" dur="8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3" dur="8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8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9" dur="8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0" dur="8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8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6" dur="8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7" dur="8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8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5FB110-D5A7-DA45-815D-6C236843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"/>
            <a:ext cx="9143999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3326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CH" sz="28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Résumé Frein Camion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41D0486E-D6AC-45C9-87F0-002A2F84E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253073"/>
            <a:ext cx="38884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Oubli conduite frein CE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Rupture conduite de frein CE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Oubli conduite d’alimentation CE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Rupture conduite d’alimentation CE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Oubli conduite de commande CH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Rupture conduite de commande CH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Oubli conduite d’alimentation CH</a:t>
            </a:r>
          </a:p>
          <a:p>
            <a:pPr marL="539750" indent="-539750">
              <a:buFont typeface="Wingdings" pitchFamily="2" charset="2"/>
              <a:buChar char="Ø"/>
            </a:pPr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Rupture conduite d’alimentation CH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420EA08-1CD5-4F2F-9E07-D83C5758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1268760"/>
            <a:ext cx="52920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frein sur la remorque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Blocage des freins de la remorque au prochain freinage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Blocage des freins de la remorque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Blocage des freins de la remorque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Blocage des freins de la remorque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Blocage des freins de la remorque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Freinage normal sur la remorque</a:t>
            </a:r>
          </a:p>
          <a:p>
            <a:r>
              <a:rPr lang="fr-CH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Freinage de la remorque</a:t>
            </a:r>
          </a:p>
        </p:txBody>
      </p:sp>
    </p:spTree>
    <p:extLst>
      <p:ext uri="{BB962C8B-B14F-4D97-AF65-F5344CB8AC3E}">
        <p14:creationId xmlns:p14="http://schemas.microsoft.com/office/powerpoint/2010/main" val="38386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369A2-953B-C84F-A21D-82355EF1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/>
              <a:t>Le frein de service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07523-08AF-A44A-8FEE-8F4ED1EAF132}"/>
              </a:ext>
            </a:extLst>
          </p:cNvPr>
          <p:cNvSpPr txBox="1"/>
          <p:nvPr/>
        </p:nvSpPr>
        <p:spPr bwMode="auto">
          <a:xfrm>
            <a:off x="426616" y="2732757"/>
            <a:ext cx="4038600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r>
              <a:rPr lang="fr-CH" sz="2800" b="1" dirty="0">
                <a:latin typeface="+mn-lt"/>
              </a:rPr>
              <a:t>Le frein de service</a:t>
            </a:r>
            <a:r>
              <a:rPr lang="fr-CH" sz="2800" dirty="0">
                <a:latin typeface="+mn-lt"/>
              </a:rPr>
              <a:t> est activé uniquement </a:t>
            </a:r>
          </a:p>
          <a:p>
            <a:pPr>
              <a:spcBef>
                <a:spcPct val="20000"/>
              </a:spcBef>
            </a:pPr>
            <a:r>
              <a:rPr lang="fr-CH" sz="2800" dirty="0">
                <a:latin typeface="+mn-lt"/>
              </a:rPr>
              <a:t>quand le conducteur appuie sur la pédale.</a:t>
            </a:r>
            <a:endParaRPr lang="fr-FR" sz="2800" dirty="0">
              <a:latin typeface="+mn-lt"/>
            </a:endParaRPr>
          </a:p>
        </p:txBody>
      </p:sp>
      <p:pic>
        <p:nvPicPr>
          <p:cNvPr id="1026" name="Picture 2" descr="Régulateur de vitesse : fonctionnement, installation et prix | Vroomly">
            <a:extLst>
              <a:ext uri="{FF2B5EF4-FFF2-40B4-BE49-F238E27FC236}">
                <a16:creationId xmlns:a16="http://schemas.microsoft.com/office/drawing/2014/main" id="{8F63FF8C-441C-B843-9283-932C20DB2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6" r="9693" b="-4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48511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950" y="2498120"/>
            <a:ext cx="8893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H" sz="6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Merci pour votre participation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244408" y="6669088"/>
            <a:ext cx="8995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CH" sz="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Frein?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E4EEF-76F5-3142-B6C9-835CBB53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frein de parc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D60933-0E25-9F42-A44D-2A08A865CAB5}"/>
              </a:ext>
            </a:extLst>
          </p:cNvPr>
          <p:cNvSpPr txBox="1"/>
          <p:nvPr/>
        </p:nvSpPr>
        <p:spPr>
          <a:xfrm>
            <a:off x="464899" y="1417638"/>
            <a:ext cx="819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Communément appelé le frein à main ou de stationnement</a:t>
            </a:r>
          </a:p>
        </p:txBody>
      </p:sp>
      <p:pic>
        <p:nvPicPr>
          <p:cNvPr id="3074" name="Picture 2" descr="Frein de parking électrique | HELLA PAGID">
            <a:extLst>
              <a:ext uri="{FF2B5EF4-FFF2-40B4-BE49-F238E27FC236}">
                <a16:creationId xmlns:a16="http://schemas.microsoft.com/office/drawing/2014/main" id="{3DD3F231-BA3B-6C4A-B736-3BF10376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89" y="3175765"/>
            <a:ext cx="3719274" cy="15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in de parc, de stationnement ou de secours | Comment obtenir son permis  C – CE et devenir conducteur Routier">
            <a:extLst>
              <a:ext uri="{FF2B5EF4-FFF2-40B4-BE49-F238E27FC236}">
                <a16:creationId xmlns:a16="http://schemas.microsoft.com/office/drawing/2014/main" id="{928290E0-9836-2B49-A711-D8B940F5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5" y="2452166"/>
            <a:ext cx="29845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3AE885-6DA7-0741-8F04-74BA0E298CFA}"/>
              </a:ext>
            </a:extLst>
          </p:cNvPr>
          <p:cNvSpPr txBox="1"/>
          <p:nvPr/>
        </p:nvSpPr>
        <p:spPr>
          <a:xfrm>
            <a:off x="3937736" y="4978697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Attention sur les véhicules récents!</a:t>
            </a:r>
          </a:p>
        </p:txBody>
      </p:sp>
    </p:spTree>
    <p:extLst>
      <p:ext uri="{BB962C8B-B14F-4D97-AF65-F5344CB8AC3E}">
        <p14:creationId xmlns:p14="http://schemas.microsoft.com/office/powerpoint/2010/main" val="20225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68E3B-50CE-6D4C-AEDB-30376B6F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Frein à tambour</a:t>
            </a:r>
          </a:p>
        </p:txBody>
      </p:sp>
      <p:pic>
        <p:nvPicPr>
          <p:cNvPr id="3" name="Média en ligne 2" descr="Freins à tambour">
            <a:hlinkClick r:id="" action="ppaction://media"/>
            <a:extLst>
              <a:ext uri="{FF2B5EF4-FFF2-40B4-BE49-F238E27FC236}">
                <a16:creationId xmlns:a16="http://schemas.microsoft.com/office/drawing/2014/main" id="{CBD83D29-70BB-0543-B3D0-4E70CF1C87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1628800"/>
            <a:ext cx="3809397" cy="2857048"/>
          </a:xfrm>
          <a:prstGeom prst="rect">
            <a:avLst/>
          </a:prstGeom>
          <a:noFill/>
        </p:spPr>
      </p:pic>
      <p:pic>
        <p:nvPicPr>
          <p:cNvPr id="4" name="Média en ligne 3" descr="Comment fonctionne : Système de frein pneumatique">
            <a:hlinkClick r:id="" action="ppaction://media"/>
            <a:extLst>
              <a:ext uri="{FF2B5EF4-FFF2-40B4-BE49-F238E27FC236}">
                <a16:creationId xmlns:a16="http://schemas.microsoft.com/office/drawing/2014/main" id="{0C532A40-08D1-F843-B8D9-E2226F77DC6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427984" y="3446331"/>
            <a:ext cx="4579165" cy="25872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78C9E6A-67F2-5242-BAC3-5790DBC7A8E5}"/>
              </a:ext>
            </a:extLst>
          </p:cNvPr>
          <p:cNvSpPr txBox="1"/>
          <p:nvPr/>
        </p:nvSpPr>
        <p:spPr>
          <a:xfrm>
            <a:off x="5717131" y="2826491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Pneumatique</a:t>
            </a:r>
          </a:p>
        </p:txBody>
      </p:sp>
    </p:spTree>
    <p:extLst>
      <p:ext uri="{BB962C8B-B14F-4D97-AF65-F5344CB8AC3E}">
        <p14:creationId xmlns:p14="http://schemas.microsoft.com/office/powerpoint/2010/main" val="40964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0BB3F-D326-0E41-B78E-62D947F5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Frein à disque</a:t>
            </a:r>
          </a:p>
        </p:txBody>
      </p:sp>
      <p:pic>
        <p:nvPicPr>
          <p:cNvPr id="3" name="Média en ligne 2" descr="Comment fonctionne un frein à disque ? (Animation)">
            <a:hlinkClick r:id="" action="ppaction://media"/>
            <a:extLst>
              <a:ext uri="{FF2B5EF4-FFF2-40B4-BE49-F238E27FC236}">
                <a16:creationId xmlns:a16="http://schemas.microsoft.com/office/drawing/2014/main" id="{881A5D33-7B42-A648-B051-0F54A883C0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23" y="1600200"/>
            <a:ext cx="80105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324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2BE9E-E6B6-9943-8066-F8C819A3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Le </a:t>
            </a:r>
            <a:r>
              <a:rPr lang="fr-FR" dirty="0" err="1"/>
              <a:t>tristop</a:t>
            </a:r>
            <a:endParaRPr lang="fr-FR" dirty="0"/>
          </a:p>
        </p:txBody>
      </p:sp>
      <p:pic>
        <p:nvPicPr>
          <p:cNvPr id="3" name="Média en ligne 2" descr="LifeSeal+">
            <a:hlinkClick r:id="" action="ppaction://media"/>
            <a:extLst>
              <a:ext uri="{FF2B5EF4-FFF2-40B4-BE49-F238E27FC236}">
                <a16:creationId xmlns:a16="http://schemas.microsoft.com/office/drawing/2014/main" id="{628B897D-1676-064B-8763-8BE59D0A62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23" y="1600200"/>
            <a:ext cx="80105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D013D-9DFC-5C40-8924-216B10CF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/>
              <a:t>Le frein d’arrêt</a:t>
            </a:r>
          </a:p>
        </p:txBody>
      </p:sp>
      <p:pic>
        <p:nvPicPr>
          <p:cNvPr id="2052" name="Picture 4" descr="Impact publicitaire - APG|SGA - Verkehrsmittel">
            <a:extLst>
              <a:ext uri="{FF2B5EF4-FFF2-40B4-BE49-F238E27FC236}">
                <a16:creationId xmlns:a16="http://schemas.microsoft.com/office/drawing/2014/main" id="{25CE6436-57D8-DE4C-96BE-EC06702F6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6" r="17095" b="2"/>
          <a:stretch/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7F53D85-8A58-CA47-99D1-2C0171F2E67B}"/>
              </a:ext>
            </a:extLst>
          </p:cNvPr>
          <p:cNvSpPr txBox="1"/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spcBef>
                <a:spcPct val="20000"/>
              </a:spcBef>
            </a:pPr>
            <a:r>
              <a:rPr lang="fr-FR" dirty="0">
                <a:latin typeface="+mn-lt"/>
                <a:ea typeface="+mn-ea"/>
                <a:cs typeface="+mn-cs"/>
              </a:rPr>
              <a:t>Plus communément appelé le « frein de porte » est utilisé souvent dans les transports publics.</a:t>
            </a:r>
          </a:p>
          <a:p>
            <a:pPr>
              <a:spcBef>
                <a:spcPct val="20000"/>
              </a:spcBef>
            </a:pPr>
            <a:endParaRPr lang="fr-FR" sz="1400" dirty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fr-FR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Graphique 4" descr="Avertissement avec un remplissage uni">
            <a:extLst>
              <a:ext uri="{FF2B5EF4-FFF2-40B4-BE49-F238E27FC236}">
                <a16:creationId xmlns:a16="http://schemas.microsoft.com/office/drawing/2014/main" id="{29074DF5-E7BD-0D4B-ABC5-CDF150DE4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4328" y="5056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016F8-1E29-164C-A408-DE049749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L’ABS</a:t>
            </a:r>
          </a:p>
        </p:txBody>
      </p:sp>
      <p:pic>
        <p:nvPicPr>
          <p:cNvPr id="3" name="Média en ligne 2" descr="Fonctionnement de l'ABS">
            <a:hlinkClick r:id="" action="ppaction://media"/>
            <a:extLst>
              <a:ext uri="{FF2B5EF4-FFF2-40B4-BE49-F238E27FC236}">
                <a16:creationId xmlns:a16="http://schemas.microsoft.com/office/drawing/2014/main" id="{798B2AC0-EB89-B54B-A6B4-E5F7314849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691" y="1404069"/>
            <a:ext cx="6034617" cy="4525963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4B08BC-BFDE-0C48-BFF4-54747F93FE0B}"/>
              </a:ext>
            </a:extLst>
          </p:cNvPr>
          <p:cNvSpPr txBox="1"/>
          <p:nvPr/>
        </p:nvSpPr>
        <p:spPr>
          <a:xfrm>
            <a:off x="5652120" y="61530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p.44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EB079E-4D5D-774C-B7E5-B16CD097D9F6}"/>
              </a:ext>
            </a:extLst>
          </p:cNvPr>
          <p:cNvSpPr txBox="1"/>
          <p:nvPr/>
        </p:nvSpPr>
        <p:spPr>
          <a:xfrm>
            <a:off x="69989" y="545393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EBS p.47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CE6156-DFCC-7540-A383-E4E08FC1B356}"/>
              </a:ext>
            </a:extLst>
          </p:cNvPr>
          <p:cNvSpPr txBox="1"/>
          <p:nvPr/>
        </p:nvSpPr>
        <p:spPr>
          <a:xfrm>
            <a:off x="602536" y="6021288"/>
            <a:ext cx="809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Les capteurs de l’EBS permettent d’aider l’ABS dans sa gestion du freinage.</a:t>
            </a:r>
          </a:p>
          <a:p>
            <a:r>
              <a:rPr lang="fr-FR" sz="1800" dirty="0"/>
              <a:t>L’EBS permet de diminuer la distance de freinage grâce à l’électronique.</a:t>
            </a:r>
          </a:p>
        </p:txBody>
      </p:sp>
    </p:spTree>
    <p:extLst>
      <p:ext uri="{BB962C8B-B14F-4D97-AF65-F5344CB8AC3E}">
        <p14:creationId xmlns:p14="http://schemas.microsoft.com/office/powerpoint/2010/main" val="41090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C754C-D2FE-6545-B55D-9B4C2859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Freins de dernière génération</a:t>
            </a:r>
          </a:p>
        </p:txBody>
      </p:sp>
      <p:pic>
        <p:nvPicPr>
          <p:cNvPr id="3" name="Média en ligne 2" descr="SCANIA BRAKING SYSTEM">
            <a:hlinkClick r:id="" action="ppaction://media"/>
            <a:extLst>
              <a:ext uri="{FF2B5EF4-FFF2-40B4-BE49-F238E27FC236}">
                <a16:creationId xmlns:a16="http://schemas.microsoft.com/office/drawing/2014/main" id="{B27329F6-BAC4-9343-A744-0733795F17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23" y="1600200"/>
            <a:ext cx="801055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4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712</Words>
  <Application>Microsoft Macintosh PowerPoint</Application>
  <PresentationFormat>Affichage à l'écran (4:3)</PresentationFormat>
  <Paragraphs>121</Paragraphs>
  <Slides>20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Wingdings</vt:lpstr>
      <vt:lpstr>Modèle par défaut</vt:lpstr>
      <vt:lpstr>Présentation PowerPoint</vt:lpstr>
      <vt:lpstr>Le frein de service</vt:lpstr>
      <vt:lpstr>Le frein de parc</vt:lpstr>
      <vt:lpstr>Frein à tambour</vt:lpstr>
      <vt:lpstr>Frein à disque</vt:lpstr>
      <vt:lpstr>Le tristop</vt:lpstr>
      <vt:lpstr>Le frein d’arrêt</vt:lpstr>
      <vt:lpstr>L’ABS</vt:lpstr>
      <vt:lpstr>Freins de dernière génération</vt:lpstr>
      <vt:lpstr>Et encore</vt:lpstr>
      <vt:lpstr>L’ASR</vt:lpstr>
      <vt:lpstr>Méthodes de freinage</vt:lpstr>
      <vt:lpstr>Les ralentisseurs</vt:lpstr>
      <vt:lpstr>Retarder / Intarder</vt:lpstr>
      <vt:lpstr>Telma</vt:lpstr>
      <vt:lpstr>Utilisation combinée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Küderli</dc:creator>
  <cp:lastModifiedBy>Robert Küderli</cp:lastModifiedBy>
  <cp:revision>4</cp:revision>
  <dcterms:created xsi:type="dcterms:W3CDTF">2021-01-03T13:35:43Z</dcterms:created>
  <dcterms:modified xsi:type="dcterms:W3CDTF">2021-01-04T08:30:55Z</dcterms:modified>
</cp:coreProperties>
</file>