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342" r:id="rId2"/>
    <p:sldId id="425" r:id="rId3"/>
    <p:sldId id="426" r:id="rId4"/>
    <p:sldId id="427" r:id="rId5"/>
    <p:sldId id="259" r:id="rId6"/>
    <p:sldId id="344" r:id="rId7"/>
    <p:sldId id="428" r:id="rId8"/>
    <p:sldId id="429" r:id="rId9"/>
    <p:sldId id="430" r:id="rId10"/>
    <p:sldId id="461" r:id="rId11"/>
    <p:sldId id="431" r:id="rId12"/>
    <p:sldId id="459" r:id="rId13"/>
    <p:sldId id="432" r:id="rId14"/>
    <p:sldId id="433" r:id="rId15"/>
    <p:sldId id="434" r:id="rId16"/>
    <p:sldId id="435" r:id="rId17"/>
    <p:sldId id="436" r:id="rId18"/>
    <p:sldId id="437" r:id="rId19"/>
    <p:sldId id="438" r:id="rId20"/>
    <p:sldId id="465" r:id="rId21"/>
    <p:sldId id="439" r:id="rId22"/>
    <p:sldId id="460" r:id="rId23"/>
    <p:sldId id="440" r:id="rId24"/>
    <p:sldId id="441" r:id="rId25"/>
    <p:sldId id="442" r:id="rId26"/>
    <p:sldId id="443" r:id="rId27"/>
    <p:sldId id="444" r:id="rId28"/>
    <p:sldId id="445" r:id="rId29"/>
    <p:sldId id="448" r:id="rId30"/>
    <p:sldId id="446" r:id="rId31"/>
    <p:sldId id="447" r:id="rId32"/>
    <p:sldId id="449" r:id="rId33"/>
    <p:sldId id="450" r:id="rId34"/>
    <p:sldId id="451" r:id="rId35"/>
    <p:sldId id="452" r:id="rId36"/>
    <p:sldId id="453" r:id="rId37"/>
    <p:sldId id="455" r:id="rId38"/>
    <p:sldId id="454" r:id="rId39"/>
    <p:sldId id="456" r:id="rId40"/>
    <p:sldId id="457" r:id="rId41"/>
    <p:sldId id="458" r:id="rId42"/>
    <p:sldId id="464" r:id="rId43"/>
    <p:sldId id="467" r:id="rId44"/>
    <p:sldId id="463" r:id="rId45"/>
    <p:sldId id="466" r:id="rId46"/>
    <p:sldId id="468" r:id="rId47"/>
    <p:sldId id="469" r:id="rId48"/>
    <p:sldId id="470" r:id="rId4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100"/>
  </p:normalViewPr>
  <p:slideViewPr>
    <p:cSldViewPr snapToGrid="0" snapToObjects="1">
      <p:cViewPr varScale="1">
        <p:scale>
          <a:sx n="94" d="100"/>
          <a:sy n="94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E023D-1333-F144-85F6-9FB5B70F381E}" type="datetimeFigureOut">
              <a:rPr lang="fr-FR" smtClean="0"/>
              <a:t>04/04/2021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35BF2-B4C7-234E-9D74-F72CF6817B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0753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fr-FR" sz="2000" b="0" strike="noStrike" spc="-1">
                <a:latin typeface="Arial"/>
              </a:rPr>
              <a:t>Programme (afficher le prog homologation)</a:t>
            </a:r>
          </a:p>
        </p:txBody>
      </p:sp>
      <p:sp>
        <p:nvSpPr>
          <p:cNvPr id="11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026D1325-AE1B-4B75-A237-0CBEC2EB3EB8}" type="slidenum">
              <a:rPr lang="fr-FR" sz="1200" b="0" strike="noStrike" spc="-1">
                <a:latin typeface="Times New Roman"/>
              </a:rPr>
              <a:t>5</a:t>
            </a:fld>
            <a:endParaRPr lang="fr-FR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10951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fr-FR" sz="2000" b="0" strike="noStrike" spc="-1">
                <a:latin typeface="Arial"/>
              </a:rPr>
              <a:t>Prochain objectifs</a:t>
            </a:r>
          </a:p>
        </p:txBody>
      </p:sp>
      <p:sp>
        <p:nvSpPr>
          <p:cNvPr id="11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2EC8647A-CEBB-4701-9AF2-4F715429EF8F}" type="slidenum">
              <a:rPr lang="fr-FR" sz="1200" b="0" strike="noStrike" spc="-1">
                <a:latin typeface="Times New Roman"/>
              </a:rPr>
              <a:t>6</a:t>
            </a:fld>
            <a:endParaRPr lang="fr-FR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1850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807D47-BC46-1E4E-BC78-320C60FD2E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2A0DCC1-D219-DC49-AEB4-02C2EAA14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CCB2CC-53FD-A04E-960A-9A36014FF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E427-44EC-104F-9F55-A666E34CE876}" type="datetimeFigureOut">
              <a:rPr lang="fr-FR" smtClean="0"/>
              <a:t>04/04/2021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88EFF9-02D5-944D-A22B-844128700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D49DAC-0907-9E4C-B802-D6109497F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D139C-5ED2-1545-89C1-C0A40D12E2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38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B79423-BC14-6B48-ADDF-8B7D59A7F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E1015CA-77FA-C144-A004-695057DBC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5DDA61-90F4-974B-A5C8-91EA1D376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E427-44EC-104F-9F55-A666E34CE876}" type="datetimeFigureOut">
              <a:rPr lang="fr-FR" smtClean="0"/>
              <a:t>04/04/2021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F7A636-6A28-A343-A6D5-C32C99C94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E7C9F9-0321-CB44-A598-327190698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D139C-5ED2-1545-89C1-C0A40D12E2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0761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7D37D98-18CD-1E4E-871B-43F2371CF2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FFBDA8A-F2CE-1E4F-83ED-831D8D1D31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1D8F11-EF72-1A40-993E-B0D3F6F5A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E427-44EC-104F-9F55-A666E34CE876}" type="datetimeFigureOut">
              <a:rPr lang="fr-FR" smtClean="0"/>
              <a:t>04/04/2021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78C573-90AD-1347-BB25-BBE5D01F5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927167-62CE-3B48-B7F3-B701CE517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D139C-5ED2-1545-89C1-C0A40D12E2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314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D0452A-3DC2-2E4E-B0D8-F7861E1E0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CE9BB5-E538-AC49-BBF5-4BCAE64AD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9A7A9E-BD6A-714B-8311-84FCD4A35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E427-44EC-104F-9F55-A666E34CE876}" type="datetimeFigureOut">
              <a:rPr lang="fr-FR" smtClean="0"/>
              <a:t>04/04/2021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2BA398-CF58-8542-957D-F8D1A4F19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C0DEF6-AF96-624B-835C-3026B39F9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D139C-5ED2-1545-89C1-C0A40D12E2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863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84D073-B7D2-714B-B45E-CC5FF1FED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ACE96C-F57B-B843-8A4F-3A23FC9C4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53D642-AD97-4449-BD22-557F6E049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E427-44EC-104F-9F55-A666E34CE876}" type="datetimeFigureOut">
              <a:rPr lang="fr-FR" smtClean="0"/>
              <a:t>04/04/2021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EACB54-D507-7D43-A03C-2FB302D1A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FF8E4B-CA2D-2B49-A886-099E6C6D9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D139C-5ED2-1545-89C1-C0A40D12E2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1510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E63A67-8BEA-234C-94FB-66243C866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230D94-214C-ED43-AA86-4D2A57A408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5787099-2199-E144-83D1-11D4C6DAA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B1F8B9F-6C0D-6449-9D8F-692E7949F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E427-44EC-104F-9F55-A666E34CE876}" type="datetimeFigureOut">
              <a:rPr lang="fr-FR" smtClean="0"/>
              <a:t>04/04/2021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3038A7D-140C-744A-9D25-C3675B3A0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59B874-DF21-A643-BE83-11D38E9F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D139C-5ED2-1545-89C1-C0A40D12E2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5473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220E22-C9FA-0A41-A6EE-51F33FAB1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8D6F3A-9450-8643-8ED3-855EBD0F7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8CFF4CE-EA25-624E-9F27-DDFE93837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E4D46C2-4A54-7F4C-8870-D12EF6457B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DE238D4-DE5F-B247-B9E4-D00B6A6128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2B5EFE5-60AB-5440-A53C-A3467F594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E427-44EC-104F-9F55-A666E34CE876}" type="datetimeFigureOut">
              <a:rPr lang="fr-FR" smtClean="0"/>
              <a:t>04/04/2021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C7A22BD-B0C8-BD48-8DA2-AAF33F73A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0B2AE34-D495-6544-BE9D-2A7A6F670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D139C-5ED2-1545-89C1-C0A40D12E2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359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338A44-A1C2-3940-A663-2ABED1C42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62752BB-712B-AD42-BC74-E0C461727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E427-44EC-104F-9F55-A666E34CE876}" type="datetimeFigureOut">
              <a:rPr lang="fr-FR" smtClean="0"/>
              <a:t>04/04/2021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3CDC21F-8CD5-0D43-8484-03C909F58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C715B7-0D23-C446-9DCE-01EED940E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D139C-5ED2-1545-89C1-C0A40D12E2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0539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CB8264E-2634-A146-A9D3-EE5D3EDF1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E427-44EC-104F-9F55-A666E34CE876}" type="datetimeFigureOut">
              <a:rPr lang="fr-FR" smtClean="0"/>
              <a:t>04/04/2021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5AA6EB8-237C-D949-97DF-16A239488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47D2AFA-D2E6-DD48-89ED-4FE323621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D139C-5ED2-1545-89C1-C0A40D12E2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18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B94CCD-66B3-FC4B-BAB8-7B111B1A4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D677ED-CA65-604A-9DD0-2EC54FCF5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0DFDC4F-6D5A-F64C-B9D9-FA4EB89ED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9E4E6CF-6212-9F47-8375-AC0DB83B4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E427-44EC-104F-9F55-A666E34CE876}" type="datetimeFigureOut">
              <a:rPr lang="fr-FR" smtClean="0"/>
              <a:t>04/04/2021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341A552-E750-0944-9C99-B95CE008C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D2357E-2206-1A46-8503-A344ED765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D139C-5ED2-1545-89C1-C0A40D12E2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6430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7ABCB1-AF7D-0042-BE6D-1A945051B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C3A7E79-DE91-6B4C-BC54-D0A15C1593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BFEFFC8-D426-AB40-9DA1-9A57CF795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7ED8082-EE84-1246-B23F-3450C2571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E427-44EC-104F-9F55-A666E34CE876}" type="datetimeFigureOut">
              <a:rPr lang="fr-FR" smtClean="0"/>
              <a:t>04/04/2021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1689A13-01AD-B647-A261-575D8D1AA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4B7C29-3630-A04C-AB09-D7080219F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D139C-5ED2-1545-89C1-C0A40D12E2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46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CB03B42-A877-2141-9013-83EAF3A37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8F0C0E-DA09-494C-BCBD-AC7A982AC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925E41-29D9-0B4D-9FDA-27A9FF3CF7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EE427-44EC-104F-9F55-A666E34CE876}" type="datetimeFigureOut">
              <a:rPr lang="fr-FR" smtClean="0"/>
              <a:t>04/04/2021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422232-7B17-4146-8E72-316EBE176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B304CD-26FF-054D-AF18-B2D45BCB98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D139C-5ED2-1545-89C1-C0A40D12E2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55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CcwhildvSLc?feature=oembed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ULIXfPccD6g?feature=oembed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sv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C%C5%93ur" TargetMode="External"/><Relationship Id="rId2" Type="http://schemas.openxmlformats.org/officeDocument/2006/relationships/hyperlink" Target="https://fr.wikipedia.org/wiki/Courant_%C3%A9lectrique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fr.wikipedia.org/wiki/Troubles_du_rythme_cardiaque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d-QbIqsEg7U?feature=oembed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YBcNcm8Dtc?feature=oembed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cAYwy_Ywx-Q?feature=oembed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iYyxjuVlqHk?feature=oembed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7F7D7B8D-EF99-4CA1-AB1E-4C0C04740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2917370"/>
            <a:ext cx="12191999" cy="3940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CustomShape 1"/>
          <p:cNvSpPr/>
          <p:nvPr/>
        </p:nvSpPr>
        <p:spPr bwMode="auto">
          <a:xfrm>
            <a:off x="650449" y="4559523"/>
            <a:ext cx="10901471" cy="123644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5100" spc="-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Prise en charge sanitaire / 1ers secours</a:t>
            </a:r>
          </a:p>
        </p:txBody>
      </p:sp>
      <p:pic>
        <p:nvPicPr>
          <p:cNvPr id="6146" name="Picture 2" descr="Comment choisir ses produits de premiers secours en entreprise ? - Le Blog  Offiscénie">
            <a:extLst>
              <a:ext uri="{FF2B5EF4-FFF2-40B4-BE49-F238E27FC236}">
                <a16:creationId xmlns:a16="http://schemas.microsoft.com/office/drawing/2014/main" id="{3B987CD1-70A3-0F4A-B8D8-AAB287AD46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"/>
          <a:stretch/>
        </p:blipFill>
        <p:spPr bwMode="auto">
          <a:xfrm>
            <a:off x="20" y="1"/>
            <a:ext cx="12191979" cy="423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4FC03F91-CB40-B947-A50C-46F0C27FD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067" y="144610"/>
            <a:ext cx="3583516" cy="171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3014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EBFDB7D-DD97-44CE-AFFB-458781A3D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cours - business - Cours en entreprise">
            <a:extLst>
              <a:ext uri="{FF2B5EF4-FFF2-40B4-BE49-F238E27FC236}">
                <a16:creationId xmlns:a16="http://schemas.microsoft.com/office/drawing/2014/main" id="{5496028B-2DA1-644D-A519-125C7D2927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" r="7311" b="-1"/>
          <a:stretch/>
        </p:blipFill>
        <p:spPr bwMode="auto">
          <a:xfrm>
            <a:off x="20" y="10"/>
            <a:ext cx="9272902" cy="6857990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 5">
            <a:extLst>
              <a:ext uri="{FF2B5EF4-FFF2-40B4-BE49-F238E27FC236}">
                <a16:creationId xmlns:a16="http://schemas.microsoft.com/office/drawing/2014/main" id="{50F864A1-23CF-4954-887F-3C4458622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60561" y="1348782"/>
            <a:ext cx="935037" cy="8243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8D313E8C-7457-407E-BDA5-EACA44D38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60661" y="1000124"/>
            <a:ext cx="762167" cy="6719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81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AE8448-0A7E-AA4E-BC9D-54E87680E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Avant tout il faut…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D9C16C6-9973-DD4E-9F3C-6230A19449F1}"/>
              </a:ext>
            </a:extLst>
          </p:cNvPr>
          <p:cNvSpPr txBox="1"/>
          <p:nvPr/>
        </p:nvSpPr>
        <p:spPr>
          <a:xfrm>
            <a:off x="2584333" y="1869744"/>
            <a:ext cx="3511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Observer la scène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97BCA0F-A25C-3842-8E1F-B7C701AA170E}"/>
              </a:ext>
            </a:extLst>
          </p:cNvPr>
          <p:cNvSpPr txBox="1"/>
          <p:nvPr/>
        </p:nvSpPr>
        <p:spPr>
          <a:xfrm>
            <a:off x="2584333" y="2988859"/>
            <a:ext cx="2350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Se </a:t>
            </a:r>
            <a:r>
              <a:rPr lang="fr-FR" sz="3600" dirty="0" err="1"/>
              <a:t>protèger</a:t>
            </a:r>
            <a:endParaRPr lang="fr-FR" sz="36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418E007-D200-F941-B016-5ED590F69291}"/>
              </a:ext>
            </a:extLst>
          </p:cNvPr>
          <p:cNvSpPr txBox="1"/>
          <p:nvPr/>
        </p:nvSpPr>
        <p:spPr>
          <a:xfrm>
            <a:off x="2584333" y="4341926"/>
            <a:ext cx="3054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Protéger les lieux</a:t>
            </a:r>
          </a:p>
        </p:txBody>
      </p:sp>
      <p:pic>
        <p:nvPicPr>
          <p:cNvPr id="7" name="Graphique 6" descr="Ambulance avec un remplissage uni">
            <a:extLst>
              <a:ext uri="{FF2B5EF4-FFF2-40B4-BE49-F238E27FC236}">
                <a16:creationId xmlns:a16="http://schemas.microsoft.com/office/drawing/2014/main" id="{27A469FD-3F3A-4C4C-9423-183E415C2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61199" y="1306856"/>
            <a:ext cx="4656667" cy="465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5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Savez-vous donner les premiers secours ? - TCS Suisse">
            <a:extLst>
              <a:ext uri="{FF2B5EF4-FFF2-40B4-BE49-F238E27FC236}">
                <a16:creationId xmlns:a16="http://schemas.microsoft.com/office/drawing/2014/main" id="{DEF3D7AC-C58B-EE4E-9CEB-193A772218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5" b="507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775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E56AAFE-9BE9-4FA7-A0B3-1748E67F0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11680" y="1097587"/>
            <a:ext cx="1128382" cy="847206"/>
            <a:chOff x="7393391" y="606484"/>
            <a:chExt cx="1128382" cy="847206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93391" y="858310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71281" y="606484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8AF5A7BF-028C-0C43-93CF-FFB1EE8CB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0" y="1950100"/>
            <a:ext cx="8247888" cy="24072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Arrivé sur les lieux: OBSERVER</a:t>
            </a:r>
          </a:p>
        </p:txBody>
      </p:sp>
    </p:spTree>
    <p:extLst>
      <p:ext uri="{BB962C8B-B14F-4D97-AF65-F5344CB8AC3E}">
        <p14:creationId xmlns:p14="http://schemas.microsoft.com/office/powerpoint/2010/main" val="3946968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E56AAFE-9BE9-4FA7-A0B3-1748E67F0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11680" y="1097587"/>
            <a:ext cx="1128382" cy="847206"/>
            <a:chOff x="7393391" y="606484"/>
            <a:chExt cx="1128382" cy="847206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93391" y="858310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71281" y="606484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B68A5AE6-6C50-FC45-B937-00E9C12D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0" y="1950100"/>
            <a:ext cx="8247888" cy="24072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 votre sécurité n’est pas garantie: vous protéger!</a:t>
            </a:r>
          </a:p>
        </p:txBody>
      </p:sp>
    </p:spTree>
    <p:extLst>
      <p:ext uri="{BB962C8B-B14F-4D97-AF65-F5344CB8AC3E}">
        <p14:creationId xmlns:p14="http://schemas.microsoft.com/office/powerpoint/2010/main" val="3062287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E56AAFE-9BE9-4FA7-A0B3-1748E67F0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11680" y="1097587"/>
            <a:ext cx="1128382" cy="847206"/>
            <a:chOff x="7393391" y="606484"/>
            <a:chExt cx="1128382" cy="847206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93391" y="858310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71281" y="606484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CD1E358D-89F9-FE48-AA6D-A1987EAA4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0" y="1950100"/>
            <a:ext cx="8247888" cy="24072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Ensuite, protéger le lieu et les personnes!</a:t>
            </a:r>
          </a:p>
        </p:txBody>
      </p:sp>
    </p:spTree>
    <p:extLst>
      <p:ext uri="{BB962C8B-B14F-4D97-AF65-F5344CB8AC3E}">
        <p14:creationId xmlns:p14="http://schemas.microsoft.com/office/powerpoint/2010/main" val="2962812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475749F-F487-4EFB-ABC7-C1359590E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F6285A5F-6712-47A0-8A11-F0DFF60D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276856" y="1645695"/>
            <a:ext cx="4418320" cy="387728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A6F8ABB-6C5D-4349-9E1B-198D1ABF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52343" y="643383"/>
            <a:ext cx="2926988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chemeClr val="tx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971ABA8-4CDB-4EEE-8C48-AA4FDB650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2071858"/>
            <a:ext cx="8109718" cy="4786143"/>
          </a:xfrm>
          <a:custGeom>
            <a:avLst/>
            <a:gdLst>
              <a:gd name="connsiteX0" fmla="*/ 7381313 w 8109718"/>
              <a:gd name="connsiteY0" fmla="*/ 1839459 h 4786143"/>
              <a:gd name="connsiteX1" fmla="*/ 7381313 w 8109718"/>
              <a:gd name="connsiteY1" fmla="*/ 1853646 h 4786143"/>
              <a:gd name="connsiteX2" fmla="*/ 7379359 w 8109718"/>
              <a:gd name="connsiteY2" fmla="*/ 1846552 h 4786143"/>
              <a:gd name="connsiteX3" fmla="*/ 1321854 w 8109718"/>
              <a:gd name="connsiteY3" fmla="*/ 0 h 4786143"/>
              <a:gd name="connsiteX4" fmla="*/ 5365317 w 8109718"/>
              <a:gd name="connsiteY4" fmla="*/ 0 h 4786143"/>
              <a:gd name="connsiteX5" fmla="*/ 5985373 w 8109718"/>
              <a:gd name="connsiteY5" fmla="*/ 365439 h 4786143"/>
              <a:gd name="connsiteX6" fmla="*/ 8011470 w 8109718"/>
              <a:gd name="connsiteY6" fmla="*/ 3854515 h 4786143"/>
              <a:gd name="connsiteX7" fmla="*/ 8011470 w 8109718"/>
              <a:gd name="connsiteY7" fmla="*/ 4567993 h 4786143"/>
              <a:gd name="connsiteX8" fmla="*/ 7904625 w 8109718"/>
              <a:gd name="connsiteY8" fmla="*/ 4751987 h 4786143"/>
              <a:gd name="connsiteX9" fmla="*/ 7884791 w 8109718"/>
              <a:gd name="connsiteY9" fmla="*/ 4786143 h 4786143"/>
              <a:gd name="connsiteX10" fmla="*/ 0 w 8109718"/>
              <a:gd name="connsiteY10" fmla="*/ 4786143 h 4786143"/>
              <a:gd name="connsiteX11" fmla="*/ 0 w 8109718"/>
              <a:gd name="connsiteY11" fmla="*/ 1564110 h 4786143"/>
              <a:gd name="connsiteX12" fmla="*/ 27177 w 8109718"/>
              <a:gd name="connsiteY12" fmla="*/ 1517107 h 4786143"/>
              <a:gd name="connsiteX13" fmla="*/ 693065 w 8109718"/>
              <a:gd name="connsiteY13" fmla="*/ 365439 h 4786143"/>
              <a:gd name="connsiteX14" fmla="*/ 1321854 w 8109718"/>
              <a:gd name="connsiteY14" fmla="*/ 0 h 478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109718" h="4786143">
                <a:moveTo>
                  <a:pt x="7381313" y="1839459"/>
                </a:moveTo>
                <a:lnTo>
                  <a:pt x="7381313" y="1853646"/>
                </a:lnTo>
                <a:lnTo>
                  <a:pt x="7379359" y="1846552"/>
                </a:lnTo>
                <a:close/>
                <a:moveTo>
                  <a:pt x="1321854" y="0"/>
                </a:moveTo>
                <a:cubicBezTo>
                  <a:pt x="1321854" y="0"/>
                  <a:pt x="1321854" y="0"/>
                  <a:pt x="5365317" y="0"/>
                </a:cubicBezTo>
                <a:cubicBezTo>
                  <a:pt x="5618580" y="0"/>
                  <a:pt x="5863108" y="139215"/>
                  <a:pt x="5985373" y="365439"/>
                </a:cubicBezTo>
                <a:cubicBezTo>
                  <a:pt x="5985373" y="365439"/>
                  <a:pt x="5985373" y="365439"/>
                  <a:pt x="8011470" y="3854515"/>
                </a:cubicBezTo>
                <a:cubicBezTo>
                  <a:pt x="8142468" y="4072039"/>
                  <a:pt x="8142468" y="4350470"/>
                  <a:pt x="8011470" y="4567993"/>
                </a:cubicBezTo>
                <a:cubicBezTo>
                  <a:pt x="8011470" y="4567993"/>
                  <a:pt x="8011470" y="4567993"/>
                  <a:pt x="7904625" y="4751987"/>
                </a:cubicBezTo>
                <a:lnTo>
                  <a:pt x="7884791" y="4786143"/>
                </a:lnTo>
                <a:lnTo>
                  <a:pt x="0" y="4786143"/>
                </a:lnTo>
                <a:lnTo>
                  <a:pt x="0" y="1564110"/>
                </a:lnTo>
                <a:lnTo>
                  <a:pt x="27177" y="1517107"/>
                </a:lnTo>
                <a:cubicBezTo>
                  <a:pt x="220245" y="1183191"/>
                  <a:pt x="440895" y="801574"/>
                  <a:pt x="693065" y="365439"/>
                </a:cubicBezTo>
                <a:cubicBezTo>
                  <a:pt x="824063" y="139215"/>
                  <a:pt x="1059859" y="0"/>
                  <a:pt x="1321854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D94340A-1E9D-5F40-9C4D-AC29D07A9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281" y="2961564"/>
            <a:ext cx="5124734" cy="32686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Qui? Quoi? </a:t>
            </a:r>
            <a:r>
              <a:rPr lang="en-US" sz="7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Ou</a:t>
            </a:r>
            <a:r>
              <a:rPr lang="en-US" sz="7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AD463E1-6621-44B4-A995-C70A4631D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7830" y="385730"/>
            <a:ext cx="1128382" cy="847206"/>
            <a:chOff x="5307830" y="325570"/>
            <a:chExt cx="1128382" cy="847206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24282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B210107-4A97-2A48-A353-DA49C3494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095" y="851517"/>
            <a:ext cx="5238466" cy="29914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Qui?</a:t>
            </a:r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Nombre de personnes</a:t>
            </a:r>
            <a:b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Homme, femme, enfants…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Graphique 3" descr="Famille avec un garçon contour">
            <a:extLst>
              <a:ext uri="{FF2B5EF4-FFF2-40B4-BE49-F238E27FC236}">
                <a16:creationId xmlns:a16="http://schemas.microsoft.com/office/drawing/2014/main" id="{4624B784-3439-AB46-9DFB-99A638FDD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1503" y="2129307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29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9D92EF3-63D6-CC4D-A331-A5C6EEDFF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095" y="851517"/>
            <a:ext cx="5238466" cy="29914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7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Quoi? </a:t>
            </a:r>
            <a:r>
              <a:rPr lang="en-US" sz="4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situation nécessite aussi l’intervention de la police? Pompiers?...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Graphique 3" descr="Accident contour">
            <a:extLst>
              <a:ext uri="{FF2B5EF4-FFF2-40B4-BE49-F238E27FC236}">
                <a16:creationId xmlns:a16="http://schemas.microsoft.com/office/drawing/2014/main" id="{12FC045F-C4CC-9B45-B81F-A662DDB08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1503" y="2129307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87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783A2AA-3D9A-C84A-AC3D-433BB5955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095" y="851517"/>
            <a:ext cx="5238466" cy="29914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Ou? </a:t>
            </a:r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Lors de votre appel au secours, il s’agit de donner le lieu exact de l’accident!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Graphique 3" descr="Téléphone à haut-parleur contour">
            <a:extLst>
              <a:ext uri="{FF2B5EF4-FFF2-40B4-BE49-F238E27FC236}">
                <a16:creationId xmlns:a16="http://schemas.microsoft.com/office/drawing/2014/main" id="{772F9E8C-72B1-EF4F-BDEA-73377FA12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1503" y="2129307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42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2667135" y="2843235"/>
            <a:ext cx="6857730" cy="1016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451"/>
              </a:spcAft>
            </a:pPr>
            <a:r>
              <a:rPr lang="fr-FR" sz="2400" spc="-1" dirty="0">
                <a:solidFill>
                  <a:srgbClr val="000000"/>
                </a:solidFill>
                <a:latin typeface="Calibri Light"/>
              </a:rPr>
              <a:t>Document officiel</a:t>
            </a:r>
            <a:endParaRPr lang="fr-FR" sz="2400" spc="-1" dirty="0">
              <a:latin typeface="Arial"/>
            </a:endParaRPr>
          </a:p>
          <a:p>
            <a:pPr>
              <a:lnSpc>
                <a:spcPct val="90000"/>
              </a:lnSpc>
              <a:spcAft>
                <a:spcPts val="451"/>
              </a:spcAft>
            </a:pPr>
            <a:endParaRPr lang="fr-FR" sz="1950" spc="-1" dirty="0">
              <a:latin typeface="Arial"/>
            </a:endParaRPr>
          </a:p>
          <a:p>
            <a:pPr>
              <a:lnSpc>
                <a:spcPct val="90000"/>
              </a:lnSpc>
              <a:spcAft>
                <a:spcPts val="451"/>
              </a:spcAft>
            </a:pPr>
            <a:r>
              <a:rPr lang="fr-FR" sz="1950" spc="-1" dirty="0">
                <a:solidFill>
                  <a:srgbClr val="000000"/>
                </a:solidFill>
                <a:latin typeface="Calibri Light"/>
              </a:rPr>
              <a:t>Signature du début de cours / liste des présences</a:t>
            </a:r>
            <a:endParaRPr lang="fr-FR" sz="1950" spc="-1" dirty="0">
              <a:latin typeface="Arial"/>
            </a:endParaRPr>
          </a:p>
        </p:txBody>
      </p:sp>
      <p:pic>
        <p:nvPicPr>
          <p:cNvPr id="96" name="Image 3"/>
          <p:cNvPicPr/>
          <p:nvPr/>
        </p:nvPicPr>
        <p:blipFill>
          <a:blip r:embed="rId2"/>
          <a:srcRect b="2215"/>
          <a:stretch/>
        </p:blipFill>
        <p:spPr>
          <a:xfrm>
            <a:off x="1524000" y="857250"/>
            <a:ext cx="4440150" cy="1597860"/>
          </a:xfrm>
          <a:prstGeom prst="rect">
            <a:avLst/>
          </a:prstGeom>
          <a:ln>
            <a:noFill/>
          </a:ln>
        </p:spPr>
      </p:pic>
      <p:sp>
        <p:nvSpPr>
          <p:cNvPr id="97" name="CustomShape 2"/>
          <p:cNvSpPr/>
          <p:nvPr/>
        </p:nvSpPr>
        <p:spPr>
          <a:xfrm>
            <a:off x="5354760" y="857250"/>
            <a:ext cx="5312790" cy="1597590"/>
          </a:xfrm>
          <a:custGeom>
            <a:avLst/>
            <a:gdLst/>
            <a:ahLst/>
            <a:cxnLst/>
            <a:rect l="l" t="t" r="r" b="b"/>
            <a:pathLst>
              <a:path w="7084249" h="2130552">
                <a:moveTo>
                  <a:pt x="986725" y="0"/>
                </a:moveTo>
                <a:lnTo>
                  <a:pt x="7084249" y="0"/>
                </a:lnTo>
                <a:lnTo>
                  <a:pt x="7084249" y="2130552"/>
                </a:lnTo>
                <a:lnTo>
                  <a:pt x="0" y="2130552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CustomShape 3"/>
          <p:cNvSpPr/>
          <p:nvPr/>
        </p:nvSpPr>
        <p:spPr>
          <a:xfrm>
            <a:off x="6224160" y="4369680"/>
            <a:ext cx="4443660" cy="1630800"/>
          </a:xfrm>
          <a:custGeom>
            <a:avLst/>
            <a:gdLst/>
            <a:ahLst/>
            <a:cxnLst/>
            <a:rect l="l" t="t" r="r" b="b"/>
            <a:pathLst>
              <a:path w="5925190" h="2174681">
                <a:moveTo>
                  <a:pt x="1007162" y="0"/>
                </a:moveTo>
                <a:lnTo>
                  <a:pt x="5925190" y="0"/>
                </a:lnTo>
                <a:lnTo>
                  <a:pt x="592519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CustomShape 4"/>
          <p:cNvSpPr/>
          <p:nvPr/>
        </p:nvSpPr>
        <p:spPr>
          <a:xfrm>
            <a:off x="1524000" y="4368600"/>
            <a:ext cx="5333850" cy="1631880"/>
          </a:xfrm>
          <a:custGeom>
            <a:avLst/>
            <a:gdLst/>
            <a:ahLst/>
            <a:cxnLst/>
            <a:rect l="l" t="t" r="r" b="b"/>
            <a:pathLst>
              <a:path w="7112212" h="2176272">
                <a:moveTo>
                  <a:pt x="0" y="0"/>
                </a:moveTo>
                <a:lnTo>
                  <a:pt x="7112212" y="0"/>
                </a:lnTo>
                <a:lnTo>
                  <a:pt x="6104313" y="2176272"/>
                </a:lnTo>
                <a:lnTo>
                  <a:pt x="0" y="2176272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91E35F1-8EE9-0143-9EFF-025AF2BD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C88E-E4B2-2945-8487-16A6A981789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036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A3B94F7-CA03-D04C-A3E2-B9BB0B4A5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fr-FR" sz="3600">
                <a:solidFill>
                  <a:srgbClr val="FFFFFF"/>
                </a:solidFill>
              </a:rPr>
              <a:t>Les numéros d’urgence</a:t>
            </a:r>
          </a:p>
        </p:txBody>
      </p:sp>
      <p:pic>
        <p:nvPicPr>
          <p:cNvPr id="3" name="Média en ligne 2" descr="Les 6 numéros d'appels d'urgence en Suisse">
            <a:hlinkClick r:id="" action="ppaction://media"/>
            <a:extLst>
              <a:ext uri="{FF2B5EF4-FFF2-40B4-BE49-F238E27FC236}">
                <a16:creationId xmlns:a16="http://schemas.microsoft.com/office/drawing/2014/main" id="{C5EC05D1-1BEF-5542-B3B2-64A4314CCE0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77316" y="1512288"/>
            <a:ext cx="6780700" cy="383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4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F237C1-D0DF-D743-99CD-B26F7251E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L’appel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B90BB25-36C2-D247-94D2-EDB36EA9F54B}"/>
              </a:ext>
            </a:extLst>
          </p:cNvPr>
          <p:cNvSpPr txBox="1"/>
          <p:nvPr/>
        </p:nvSpPr>
        <p:spPr>
          <a:xfrm>
            <a:off x="5960533" y="673963"/>
            <a:ext cx="2172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/>
              <a:t>144 / 112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85320DA-FCAB-A941-A77C-1B99C8A9A80B}"/>
              </a:ext>
            </a:extLst>
          </p:cNvPr>
          <p:cNvSpPr txBox="1"/>
          <p:nvPr/>
        </p:nvSpPr>
        <p:spPr>
          <a:xfrm>
            <a:off x="838200" y="1999526"/>
            <a:ext cx="8394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Ce sont les numéros d’urgence en Suisse et en Europe pour le 112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4CDF011-3D90-784C-A29A-FA1571747D95}"/>
              </a:ext>
            </a:extLst>
          </p:cNvPr>
          <p:cNvSpPr txBox="1"/>
          <p:nvPr/>
        </p:nvSpPr>
        <p:spPr>
          <a:xfrm>
            <a:off x="713134" y="3981311"/>
            <a:ext cx="52473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Répondre aux question de l’opérateur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Suivre les recommandations…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E0480D8-791C-E14A-9648-5F145CF7B4F2}"/>
              </a:ext>
            </a:extLst>
          </p:cNvPr>
          <p:cNvSpPr txBox="1"/>
          <p:nvPr/>
        </p:nvSpPr>
        <p:spPr>
          <a:xfrm>
            <a:off x="7725758" y="3981311"/>
            <a:ext cx="30139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Connaître l’adresse!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Décrire la situation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827F4F8-6001-8848-BAC9-F55277397244}"/>
              </a:ext>
            </a:extLst>
          </p:cNvPr>
          <p:cNvSpPr txBox="1"/>
          <p:nvPr/>
        </p:nvSpPr>
        <p:spPr>
          <a:xfrm>
            <a:off x="4735050" y="6123543"/>
            <a:ext cx="2721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Exemple par le formateur…</a:t>
            </a:r>
          </a:p>
        </p:txBody>
      </p:sp>
    </p:spTree>
    <p:extLst>
      <p:ext uri="{BB962C8B-B14F-4D97-AF65-F5344CB8AC3E}">
        <p14:creationId xmlns:p14="http://schemas.microsoft.com/office/powerpoint/2010/main" val="353517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30597C6-201F-EB44-8580-B12E4FDD8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232201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fr-FR" sz="2400" dirty="0">
                <a:solidFill>
                  <a:srgbClr val="FFFFFF"/>
                </a:solidFill>
              </a:rPr>
              <a:t>Voici ce que ça donne   &lt;en vrai &gt;!</a:t>
            </a:r>
          </a:p>
        </p:txBody>
      </p:sp>
      <p:pic>
        <p:nvPicPr>
          <p:cNvPr id="3" name="Média en ligne 2" descr="Premiers secours : Accident de la route | Secourisme">
            <a:hlinkClick r:id="" action="ppaction://media"/>
            <a:extLst>
              <a:ext uri="{FF2B5EF4-FFF2-40B4-BE49-F238E27FC236}">
                <a16:creationId xmlns:a16="http://schemas.microsoft.com/office/drawing/2014/main" id="{D0C13F86-3151-2F49-BAA5-BECBEB42AAA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314396" y="1512288"/>
            <a:ext cx="7243620" cy="409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64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9473CA-BEA2-6749-B139-4BB5E7203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Sur la route, soudain, un accident!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que 4" descr="Avertissement avec un remplissage uni">
            <a:extLst>
              <a:ext uri="{FF2B5EF4-FFF2-40B4-BE49-F238E27FC236}">
                <a16:creationId xmlns:a16="http://schemas.microsoft.com/office/drawing/2014/main" id="{86E23437-2FC9-D943-AD73-BAB29B46E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3206" y="2811104"/>
            <a:ext cx="2928114" cy="292811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3E3008E-0A06-B142-B1B8-C21734C3BFD1}"/>
              </a:ext>
            </a:extLst>
          </p:cNvPr>
          <p:cNvSpPr txBox="1"/>
          <p:nvPr/>
        </p:nvSpPr>
        <p:spPr>
          <a:xfrm>
            <a:off x="4955354" y="2682433"/>
            <a:ext cx="6282169" cy="3215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Veillez à laisser le couloir pour les secours! (01.2021 obligatoire)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S’arrêter!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Mettre les feux de panne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Evaluer la situation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Ne pas sortir si c’est trop dangereux…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Sinon, sortir et vous mettre et sécuriser les lieux…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Eventuellement se répartir les tâches avec les autres personnes présentent!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Porter secours et donner l’alarme!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Rester avec le/les blessés</a:t>
            </a:r>
          </a:p>
        </p:txBody>
      </p:sp>
    </p:spTree>
    <p:extLst>
      <p:ext uri="{BB962C8B-B14F-4D97-AF65-F5344CB8AC3E}">
        <p14:creationId xmlns:p14="http://schemas.microsoft.com/office/powerpoint/2010/main" val="389492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11272742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F97FC01-BC1F-C54B-ACFB-70E1A3C16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69" y="1111086"/>
            <a:ext cx="10011831" cy="26238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1ère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partie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pratique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21269"/>
            <a:ext cx="6699246" cy="187781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D8E929-AD40-40D4-8254-41CF35F36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0699" y="4521269"/>
            <a:ext cx="2114392" cy="1886509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Courir">
            <a:extLst>
              <a:ext uri="{FF2B5EF4-FFF2-40B4-BE49-F238E27FC236}">
                <a16:creationId xmlns:a16="http://schemas.microsoft.com/office/drawing/2014/main" id="{B4BB5B81-AA14-4FCB-8ECA-E89254BE4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1572" y="4648201"/>
            <a:ext cx="1632648" cy="163264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21270"/>
            <a:ext cx="2115455" cy="1890204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6716C08-7ACC-B947-810A-7C4EC0BCAF60}"/>
              </a:ext>
            </a:extLst>
          </p:cNvPr>
          <p:cNvSpPr txBox="1"/>
          <p:nvPr/>
        </p:nvSpPr>
        <p:spPr>
          <a:xfrm>
            <a:off x="1665027" y="3234267"/>
            <a:ext cx="8955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800" dirty="0">
                <a:highlight>
                  <a:srgbClr val="FFFF00"/>
                </a:highlight>
              </a:rPr>
              <a:t>Exercices sur la situation d’accident, sécurisation des lieux…</a:t>
            </a:r>
          </a:p>
        </p:txBody>
      </p:sp>
    </p:spTree>
    <p:extLst>
      <p:ext uri="{BB962C8B-B14F-4D97-AF65-F5344CB8AC3E}">
        <p14:creationId xmlns:p14="http://schemas.microsoft.com/office/powerpoint/2010/main" val="3181631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475749F-F487-4EFB-ABC7-C1359590E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40D7E2-C3A5-7649-BF70-4AFB9AD92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281" y="921452"/>
            <a:ext cx="4985018" cy="326863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Comment porter secours?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6D6FAA8-41A5-46EA-A8AB-E9D2754A6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00601" y="1073777"/>
            <a:ext cx="5623281" cy="4686943"/>
          </a:xfrm>
          <a:custGeom>
            <a:avLst/>
            <a:gdLst>
              <a:gd name="connsiteX0" fmla="*/ 2768595 w 4574113"/>
              <a:gd name="connsiteY0" fmla="*/ 2476119 h 3812472"/>
              <a:gd name="connsiteX1" fmla="*/ 3374676 w 4574113"/>
              <a:gd name="connsiteY1" fmla="*/ 2476119 h 3812472"/>
              <a:gd name="connsiteX2" fmla="*/ 3403209 w 4574113"/>
              <a:gd name="connsiteY2" fmla="*/ 2479909 h 3812472"/>
              <a:gd name="connsiteX3" fmla="*/ 3422833 w 4574113"/>
              <a:gd name="connsiteY3" fmla="*/ 2488137 h 3812472"/>
              <a:gd name="connsiteX4" fmla="*/ 3410840 w 4574113"/>
              <a:gd name="connsiteY4" fmla="*/ 2508879 h 3812472"/>
              <a:gd name="connsiteX5" fmla="*/ 2985934 w 4574113"/>
              <a:gd name="connsiteY5" fmla="*/ 3243764 h 3812472"/>
              <a:gd name="connsiteX6" fmla="*/ 2732784 w 4574113"/>
              <a:gd name="connsiteY6" fmla="*/ 3390890 h 3812472"/>
              <a:gd name="connsiteX7" fmla="*/ 2529297 w 4574113"/>
              <a:gd name="connsiteY7" fmla="*/ 3390890 h 3812472"/>
              <a:gd name="connsiteX8" fmla="*/ 2505559 w 4574113"/>
              <a:gd name="connsiteY8" fmla="*/ 3390890 h 3812472"/>
              <a:gd name="connsiteX9" fmla="*/ 2482907 w 4574113"/>
              <a:gd name="connsiteY9" fmla="*/ 3351884 h 3812472"/>
              <a:gd name="connsiteX10" fmla="*/ 2371959 w 4574113"/>
              <a:gd name="connsiteY10" fmla="*/ 3160822 h 3812472"/>
              <a:gd name="connsiteX11" fmla="*/ 2371959 w 4574113"/>
              <a:gd name="connsiteY11" fmla="*/ 3053878 h 3812472"/>
              <a:gd name="connsiteX12" fmla="*/ 2675654 w 4574113"/>
              <a:gd name="connsiteY12" fmla="*/ 2530895 h 3812472"/>
              <a:gd name="connsiteX13" fmla="*/ 2768595 w 4574113"/>
              <a:gd name="connsiteY13" fmla="*/ 2476119 h 3812472"/>
              <a:gd name="connsiteX14" fmla="*/ 3909778 w 4574113"/>
              <a:gd name="connsiteY14" fmla="*/ 676847 h 3812472"/>
              <a:gd name="connsiteX15" fmla="*/ 4305516 w 4574113"/>
              <a:gd name="connsiteY15" fmla="*/ 676847 h 3812472"/>
              <a:gd name="connsiteX16" fmla="*/ 4367056 w 4574113"/>
              <a:gd name="connsiteY16" fmla="*/ 712612 h 3812472"/>
              <a:gd name="connsiteX17" fmla="*/ 4564498 w 4574113"/>
              <a:gd name="connsiteY17" fmla="*/ 1054092 h 3812472"/>
              <a:gd name="connsiteX18" fmla="*/ 4564498 w 4574113"/>
              <a:gd name="connsiteY18" fmla="*/ 1123921 h 3812472"/>
              <a:gd name="connsiteX19" fmla="*/ 4367056 w 4574113"/>
              <a:gd name="connsiteY19" fmla="*/ 1465401 h 3812472"/>
              <a:gd name="connsiteX20" fmla="*/ 4305516 w 4574113"/>
              <a:gd name="connsiteY20" fmla="*/ 1501167 h 3812472"/>
              <a:gd name="connsiteX21" fmla="*/ 3909778 w 4574113"/>
              <a:gd name="connsiteY21" fmla="*/ 1501167 h 3812472"/>
              <a:gd name="connsiteX22" fmla="*/ 3849091 w 4574113"/>
              <a:gd name="connsiteY22" fmla="*/ 1465401 h 3812472"/>
              <a:gd name="connsiteX23" fmla="*/ 3650795 w 4574113"/>
              <a:gd name="connsiteY23" fmla="*/ 1123921 h 3812472"/>
              <a:gd name="connsiteX24" fmla="*/ 3650795 w 4574113"/>
              <a:gd name="connsiteY24" fmla="*/ 1054092 h 3812472"/>
              <a:gd name="connsiteX25" fmla="*/ 3849091 w 4574113"/>
              <a:gd name="connsiteY25" fmla="*/ 712612 h 3812472"/>
              <a:gd name="connsiteX26" fmla="*/ 3909778 w 4574113"/>
              <a:gd name="connsiteY26" fmla="*/ 676847 h 3812472"/>
              <a:gd name="connsiteX27" fmla="*/ 1104892 w 4574113"/>
              <a:gd name="connsiteY27" fmla="*/ 0 h 3812472"/>
              <a:gd name="connsiteX28" fmla="*/ 2732784 w 4574113"/>
              <a:gd name="connsiteY28" fmla="*/ 0 h 3812472"/>
              <a:gd name="connsiteX29" fmla="*/ 2985934 w 4574113"/>
              <a:gd name="connsiteY29" fmla="*/ 147125 h 3812472"/>
              <a:gd name="connsiteX30" fmla="*/ 3798122 w 4574113"/>
              <a:gd name="connsiteY30" fmla="*/ 1551823 h 3812472"/>
              <a:gd name="connsiteX31" fmla="*/ 3798122 w 4574113"/>
              <a:gd name="connsiteY31" fmla="*/ 1839068 h 3812472"/>
              <a:gd name="connsiteX32" fmla="*/ 3496551 w 4574113"/>
              <a:gd name="connsiteY32" fmla="*/ 2360642 h 3812472"/>
              <a:gd name="connsiteX33" fmla="*/ 3471135 w 4574113"/>
              <a:gd name="connsiteY33" fmla="*/ 2404597 h 3812472"/>
              <a:gd name="connsiteX34" fmla="*/ 3472029 w 4574113"/>
              <a:gd name="connsiteY34" fmla="*/ 2404972 h 3812472"/>
              <a:gd name="connsiteX35" fmla="*/ 3516881 w 4574113"/>
              <a:gd name="connsiteY35" fmla="*/ 2450209 h 3812472"/>
              <a:gd name="connsiteX36" fmla="*/ 3857970 w 4574113"/>
              <a:gd name="connsiteY36" fmla="*/ 3040131 h 3812472"/>
              <a:gd name="connsiteX37" fmla="*/ 3857970 w 4574113"/>
              <a:gd name="connsiteY37" fmla="*/ 3160764 h 3812472"/>
              <a:gd name="connsiteX38" fmla="*/ 3516881 w 4574113"/>
              <a:gd name="connsiteY38" fmla="*/ 3750684 h 3812472"/>
              <a:gd name="connsiteX39" fmla="*/ 3410567 w 4574113"/>
              <a:gd name="connsiteY39" fmla="*/ 3812472 h 3812472"/>
              <a:gd name="connsiteX40" fmla="*/ 2726911 w 4574113"/>
              <a:gd name="connsiteY40" fmla="*/ 3812472 h 3812472"/>
              <a:gd name="connsiteX41" fmla="*/ 2622074 w 4574113"/>
              <a:gd name="connsiteY41" fmla="*/ 3750684 h 3812472"/>
              <a:gd name="connsiteX42" fmla="*/ 2438330 w 4574113"/>
              <a:gd name="connsiteY42" fmla="*/ 3434265 h 3812472"/>
              <a:gd name="connsiteX43" fmla="*/ 2417573 w 4574113"/>
              <a:gd name="connsiteY43" fmla="*/ 3398519 h 3812472"/>
              <a:gd name="connsiteX44" fmla="*/ 2433905 w 4574113"/>
              <a:gd name="connsiteY44" fmla="*/ 3398519 h 3812472"/>
              <a:gd name="connsiteX45" fmla="*/ 2511101 w 4574113"/>
              <a:gd name="connsiteY45" fmla="*/ 3398519 h 3812472"/>
              <a:gd name="connsiteX46" fmla="*/ 2544636 w 4574113"/>
              <a:gd name="connsiteY46" fmla="*/ 3456269 h 3812472"/>
              <a:gd name="connsiteX47" fmla="*/ 2672757 w 4574113"/>
              <a:gd name="connsiteY47" fmla="*/ 3676902 h 3812472"/>
              <a:gd name="connsiteX48" fmla="*/ 2765699 w 4574113"/>
              <a:gd name="connsiteY48" fmla="*/ 3731679 h 3812472"/>
              <a:gd name="connsiteX49" fmla="*/ 3371780 w 4574113"/>
              <a:gd name="connsiteY49" fmla="*/ 3731679 h 3812472"/>
              <a:gd name="connsiteX50" fmla="*/ 3466029 w 4574113"/>
              <a:gd name="connsiteY50" fmla="*/ 3676902 h 3812472"/>
              <a:gd name="connsiteX51" fmla="*/ 3768415 w 4574113"/>
              <a:gd name="connsiteY51" fmla="*/ 3153920 h 3812472"/>
              <a:gd name="connsiteX52" fmla="*/ 3768415 w 4574113"/>
              <a:gd name="connsiteY52" fmla="*/ 3046975 h 3812472"/>
              <a:gd name="connsiteX53" fmla="*/ 3466029 w 4574113"/>
              <a:gd name="connsiteY53" fmla="*/ 2523992 h 3812472"/>
              <a:gd name="connsiteX54" fmla="*/ 3426268 w 4574113"/>
              <a:gd name="connsiteY54" fmla="*/ 2483888 h 3812472"/>
              <a:gd name="connsiteX55" fmla="*/ 3421667 w 4574113"/>
              <a:gd name="connsiteY55" fmla="*/ 2481960 h 3812472"/>
              <a:gd name="connsiteX56" fmla="*/ 3446331 w 4574113"/>
              <a:gd name="connsiteY56" fmla="*/ 2439303 h 3812472"/>
              <a:gd name="connsiteX57" fmla="*/ 3464674 w 4574113"/>
              <a:gd name="connsiteY57" fmla="*/ 2407578 h 3812472"/>
              <a:gd name="connsiteX58" fmla="*/ 3445649 w 4574113"/>
              <a:gd name="connsiteY58" fmla="*/ 2399601 h 3812472"/>
              <a:gd name="connsiteX59" fmla="*/ 3413464 w 4574113"/>
              <a:gd name="connsiteY59" fmla="*/ 2395325 h 3812472"/>
              <a:gd name="connsiteX60" fmla="*/ 2729808 w 4574113"/>
              <a:gd name="connsiteY60" fmla="*/ 2395325 h 3812472"/>
              <a:gd name="connsiteX61" fmla="*/ 2624971 w 4574113"/>
              <a:gd name="connsiteY61" fmla="*/ 2457112 h 3812472"/>
              <a:gd name="connsiteX62" fmla="*/ 2282405 w 4574113"/>
              <a:gd name="connsiteY62" fmla="*/ 3047034 h 3812472"/>
              <a:gd name="connsiteX63" fmla="*/ 2282405 w 4574113"/>
              <a:gd name="connsiteY63" fmla="*/ 3167666 h 3812472"/>
              <a:gd name="connsiteX64" fmla="*/ 2395478 w 4574113"/>
              <a:gd name="connsiteY64" fmla="*/ 3362386 h 3812472"/>
              <a:gd name="connsiteX65" fmla="*/ 2412031 w 4574113"/>
              <a:gd name="connsiteY65" fmla="*/ 3390890 h 3812472"/>
              <a:gd name="connsiteX66" fmla="*/ 2335350 w 4574113"/>
              <a:gd name="connsiteY66" fmla="*/ 3390890 h 3812472"/>
              <a:gd name="connsiteX67" fmla="*/ 1104892 w 4574113"/>
              <a:gd name="connsiteY67" fmla="*/ 3390890 h 3812472"/>
              <a:gd name="connsiteX68" fmla="*/ 855258 w 4574113"/>
              <a:gd name="connsiteY68" fmla="*/ 3243764 h 3812472"/>
              <a:gd name="connsiteX69" fmla="*/ 39555 w 4574113"/>
              <a:gd name="connsiteY69" fmla="*/ 1839068 h 3812472"/>
              <a:gd name="connsiteX70" fmla="*/ 39555 w 4574113"/>
              <a:gd name="connsiteY70" fmla="*/ 1551823 h 3812472"/>
              <a:gd name="connsiteX71" fmla="*/ 855258 w 4574113"/>
              <a:gd name="connsiteY71" fmla="*/ 147125 h 3812472"/>
              <a:gd name="connsiteX72" fmla="*/ 1104892 w 4574113"/>
              <a:gd name="connsiteY72" fmla="*/ 0 h 381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574113" h="3812472">
                <a:moveTo>
                  <a:pt x="2768595" y="2476119"/>
                </a:moveTo>
                <a:cubicBezTo>
                  <a:pt x="2768595" y="2476119"/>
                  <a:pt x="2768595" y="2476119"/>
                  <a:pt x="3374676" y="2476119"/>
                </a:cubicBezTo>
                <a:cubicBezTo>
                  <a:pt x="3384493" y="2476119"/>
                  <a:pt x="3394066" y="2477423"/>
                  <a:pt x="3403209" y="2479909"/>
                </a:cubicBezTo>
                <a:lnTo>
                  <a:pt x="3422833" y="2488137"/>
                </a:lnTo>
                <a:lnTo>
                  <a:pt x="3410840" y="2508879"/>
                </a:lnTo>
                <a:cubicBezTo>
                  <a:pt x="3302401" y="2696426"/>
                  <a:pt x="3163600" y="2936487"/>
                  <a:pt x="2985934" y="3243764"/>
                </a:cubicBezTo>
                <a:cubicBezTo>
                  <a:pt x="2933195" y="3334842"/>
                  <a:pt x="2838263" y="3390890"/>
                  <a:pt x="2732784" y="3390890"/>
                </a:cubicBezTo>
                <a:cubicBezTo>
                  <a:pt x="2732784" y="3390890"/>
                  <a:pt x="2732784" y="3390890"/>
                  <a:pt x="2529297" y="3390890"/>
                </a:cubicBezTo>
                <a:lnTo>
                  <a:pt x="2505559" y="3390890"/>
                </a:lnTo>
                <a:lnTo>
                  <a:pt x="2482907" y="3351884"/>
                </a:lnTo>
                <a:cubicBezTo>
                  <a:pt x="2451367" y="3297569"/>
                  <a:pt x="2414666" y="3234367"/>
                  <a:pt x="2371959" y="3160822"/>
                </a:cubicBezTo>
                <a:cubicBezTo>
                  <a:pt x="2352324" y="3128217"/>
                  <a:pt x="2352324" y="3086483"/>
                  <a:pt x="2371959" y="3053878"/>
                </a:cubicBezTo>
                <a:cubicBezTo>
                  <a:pt x="2371959" y="3053878"/>
                  <a:pt x="2371959" y="3053878"/>
                  <a:pt x="2675654" y="2530895"/>
                </a:cubicBezTo>
                <a:cubicBezTo>
                  <a:pt x="2693981" y="2496986"/>
                  <a:pt x="2730633" y="2476119"/>
                  <a:pt x="2768595" y="2476119"/>
                </a:cubicBezTo>
                <a:close/>
                <a:moveTo>
                  <a:pt x="3909778" y="676847"/>
                </a:moveTo>
                <a:cubicBezTo>
                  <a:pt x="3909778" y="676847"/>
                  <a:pt x="3909778" y="676847"/>
                  <a:pt x="4305516" y="676847"/>
                </a:cubicBezTo>
                <a:cubicBezTo>
                  <a:pt x="4331158" y="676847"/>
                  <a:pt x="4354235" y="690472"/>
                  <a:pt x="4367056" y="712612"/>
                </a:cubicBezTo>
                <a:cubicBezTo>
                  <a:pt x="4367056" y="712612"/>
                  <a:pt x="4367056" y="712612"/>
                  <a:pt x="4564498" y="1054092"/>
                </a:cubicBezTo>
                <a:cubicBezTo>
                  <a:pt x="4577319" y="1075382"/>
                  <a:pt x="4577319" y="1102632"/>
                  <a:pt x="4564498" y="1123921"/>
                </a:cubicBezTo>
                <a:cubicBezTo>
                  <a:pt x="4564498" y="1123921"/>
                  <a:pt x="4564498" y="1123921"/>
                  <a:pt x="4367056" y="1465401"/>
                </a:cubicBezTo>
                <a:cubicBezTo>
                  <a:pt x="4354235" y="1487542"/>
                  <a:pt x="4331158" y="1501167"/>
                  <a:pt x="4305516" y="1501167"/>
                </a:cubicBezTo>
                <a:cubicBezTo>
                  <a:pt x="4305516" y="1501167"/>
                  <a:pt x="4305516" y="1501167"/>
                  <a:pt x="3909778" y="1501167"/>
                </a:cubicBezTo>
                <a:cubicBezTo>
                  <a:pt x="3884990" y="1501167"/>
                  <a:pt x="3861058" y="1487542"/>
                  <a:pt x="3849091" y="1465401"/>
                </a:cubicBezTo>
                <a:cubicBezTo>
                  <a:pt x="3849091" y="1465401"/>
                  <a:pt x="3849091" y="1465401"/>
                  <a:pt x="3650795" y="1123921"/>
                </a:cubicBezTo>
                <a:cubicBezTo>
                  <a:pt x="3637974" y="1102632"/>
                  <a:pt x="3637974" y="1075382"/>
                  <a:pt x="3650795" y="1054092"/>
                </a:cubicBezTo>
                <a:cubicBezTo>
                  <a:pt x="3650795" y="1054092"/>
                  <a:pt x="3650795" y="1054092"/>
                  <a:pt x="3849091" y="712612"/>
                </a:cubicBezTo>
                <a:cubicBezTo>
                  <a:pt x="3861058" y="690472"/>
                  <a:pt x="3884990" y="676847"/>
                  <a:pt x="3909778" y="676847"/>
                </a:cubicBezTo>
                <a:close/>
                <a:moveTo>
                  <a:pt x="1104892" y="0"/>
                </a:moveTo>
                <a:cubicBezTo>
                  <a:pt x="1104892" y="0"/>
                  <a:pt x="1104892" y="0"/>
                  <a:pt x="2732784" y="0"/>
                </a:cubicBezTo>
                <a:cubicBezTo>
                  <a:pt x="2838263" y="0"/>
                  <a:pt x="2933195" y="56047"/>
                  <a:pt x="2985934" y="147125"/>
                </a:cubicBezTo>
                <a:cubicBezTo>
                  <a:pt x="2985934" y="147125"/>
                  <a:pt x="2985934" y="147125"/>
                  <a:pt x="3798122" y="1551823"/>
                </a:cubicBezTo>
                <a:cubicBezTo>
                  <a:pt x="3850862" y="1639397"/>
                  <a:pt x="3850862" y="1751493"/>
                  <a:pt x="3798122" y="1839068"/>
                </a:cubicBezTo>
                <a:cubicBezTo>
                  <a:pt x="3798122" y="1839068"/>
                  <a:pt x="3798122" y="1839068"/>
                  <a:pt x="3496551" y="2360642"/>
                </a:cubicBezTo>
                <a:lnTo>
                  <a:pt x="3471135" y="2404597"/>
                </a:lnTo>
                <a:lnTo>
                  <a:pt x="3472029" y="2404972"/>
                </a:lnTo>
                <a:cubicBezTo>
                  <a:pt x="3490302" y="2415638"/>
                  <a:pt x="3505806" y="2431084"/>
                  <a:pt x="3516881" y="2450209"/>
                </a:cubicBezTo>
                <a:cubicBezTo>
                  <a:pt x="3516881" y="2450209"/>
                  <a:pt x="3516881" y="2450209"/>
                  <a:pt x="3857970" y="3040131"/>
                </a:cubicBezTo>
                <a:cubicBezTo>
                  <a:pt x="3880120" y="3076909"/>
                  <a:pt x="3880120" y="3123985"/>
                  <a:pt x="3857970" y="3160764"/>
                </a:cubicBezTo>
                <a:cubicBezTo>
                  <a:pt x="3857970" y="3160764"/>
                  <a:pt x="3857970" y="3160764"/>
                  <a:pt x="3516881" y="3750684"/>
                </a:cubicBezTo>
                <a:cubicBezTo>
                  <a:pt x="3494732" y="3788933"/>
                  <a:pt x="3454864" y="3812472"/>
                  <a:pt x="3410567" y="3812472"/>
                </a:cubicBezTo>
                <a:cubicBezTo>
                  <a:pt x="3410567" y="3812472"/>
                  <a:pt x="3410567" y="3812472"/>
                  <a:pt x="2726911" y="3812472"/>
                </a:cubicBezTo>
                <a:cubicBezTo>
                  <a:pt x="2684090" y="3812472"/>
                  <a:pt x="2642747" y="3788933"/>
                  <a:pt x="2622074" y="3750684"/>
                </a:cubicBezTo>
                <a:cubicBezTo>
                  <a:pt x="2622074" y="3750684"/>
                  <a:pt x="2622074" y="3750684"/>
                  <a:pt x="2438330" y="3434265"/>
                </a:cubicBezTo>
                <a:lnTo>
                  <a:pt x="2417573" y="3398519"/>
                </a:lnTo>
                <a:lnTo>
                  <a:pt x="2433905" y="3398519"/>
                </a:lnTo>
                <a:lnTo>
                  <a:pt x="2511101" y="3398519"/>
                </a:lnTo>
                <a:lnTo>
                  <a:pt x="2544636" y="3456269"/>
                </a:lnTo>
                <a:cubicBezTo>
                  <a:pt x="2672757" y="3676902"/>
                  <a:pt x="2672757" y="3676902"/>
                  <a:pt x="2672757" y="3676902"/>
                </a:cubicBezTo>
                <a:cubicBezTo>
                  <a:pt x="2691084" y="3710811"/>
                  <a:pt x="2727737" y="3731679"/>
                  <a:pt x="2765699" y="3731679"/>
                </a:cubicBezTo>
                <a:cubicBezTo>
                  <a:pt x="3371780" y="3731679"/>
                  <a:pt x="3371780" y="3731679"/>
                  <a:pt x="3371780" y="3731679"/>
                </a:cubicBezTo>
                <a:cubicBezTo>
                  <a:pt x="3411050" y="3731679"/>
                  <a:pt x="3446394" y="3710811"/>
                  <a:pt x="3466029" y="3676902"/>
                </a:cubicBezTo>
                <a:cubicBezTo>
                  <a:pt x="3768415" y="3153920"/>
                  <a:pt x="3768415" y="3153920"/>
                  <a:pt x="3768415" y="3153920"/>
                </a:cubicBezTo>
                <a:cubicBezTo>
                  <a:pt x="3788051" y="3121314"/>
                  <a:pt x="3788051" y="3079580"/>
                  <a:pt x="3768415" y="3046975"/>
                </a:cubicBezTo>
                <a:cubicBezTo>
                  <a:pt x="3466029" y="2523992"/>
                  <a:pt x="3466029" y="2523992"/>
                  <a:pt x="3466029" y="2523992"/>
                </a:cubicBezTo>
                <a:cubicBezTo>
                  <a:pt x="3456211" y="2507037"/>
                  <a:pt x="3442467" y="2493343"/>
                  <a:pt x="3426268" y="2483888"/>
                </a:cubicBezTo>
                <a:lnTo>
                  <a:pt x="3421667" y="2481960"/>
                </a:lnTo>
                <a:lnTo>
                  <a:pt x="3446331" y="2439303"/>
                </a:lnTo>
                <a:lnTo>
                  <a:pt x="3464674" y="2407578"/>
                </a:lnTo>
                <a:lnTo>
                  <a:pt x="3445649" y="2399601"/>
                </a:lnTo>
                <a:cubicBezTo>
                  <a:pt x="3435335" y="2396796"/>
                  <a:pt x="3424538" y="2395325"/>
                  <a:pt x="3413464" y="2395325"/>
                </a:cubicBezTo>
                <a:cubicBezTo>
                  <a:pt x="2729808" y="2395325"/>
                  <a:pt x="2729808" y="2395325"/>
                  <a:pt x="2729808" y="2395325"/>
                </a:cubicBezTo>
                <a:cubicBezTo>
                  <a:pt x="2686987" y="2395325"/>
                  <a:pt x="2645644" y="2418863"/>
                  <a:pt x="2624971" y="2457112"/>
                </a:cubicBezTo>
                <a:cubicBezTo>
                  <a:pt x="2282405" y="3047034"/>
                  <a:pt x="2282405" y="3047034"/>
                  <a:pt x="2282405" y="3047034"/>
                </a:cubicBezTo>
                <a:cubicBezTo>
                  <a:pt x="2260256" y="3083811"/>
                  <a:pt x="2260256" y="3130887"/>
                  <a:pt x="2282405" y="3167666"/>
                </a:cubicBezTo>
                <a:cubicBezTo>
                  <a:pt x="2325225" y="3241406"/>
                  <a:pt x="2362693" y="3305929"/>
                  <a:pt x="2395478" y="3362386"/>
                </a:cubicBezTo>
                <a:lnTo>
                  <a:pt x="2412031" y="3390890"/>
                </a:lnTo>
                <a:lnTo>
                  <a:pt x="2335350" y="3390890"/>
                </a:lnTo>
                <a:cubicBezTo>
                  <a:pt x="2096889" y="3390890"/>
                  <a:pt x="1715352" y="3390890"/>
                  <a:pt x="1104892" y="3390890"/>
                </a:cubicBezTo>
                <a:cubicBezTo>
                  <a:pt x="1002929" y="3390890"/>
                  <a:pt x="904482" y="3334842"/>
                  <a:pt x="855258" y="3243764"/>
                </a:cubicBezTo>
                <a:cubicBezTo>
                  <a:pt x="855258" y="3243764"/>
                  <a:pt x="855258" y="3243764"/>
                  <a:pt x="39555" y="1839068"/>
                </a:cubicBezTo>
                <a:cubicBezTo>
                  <a:pt x="-13185" y="1751493"/>
                  <a:pt x="-13185" y="1639397"/>
                  <a:pt x="39555" y="1551823"/>
                </a:cubicBezTo>
                <a:cubicBezTo>
                  <a:pt x="39555" y="1551823"/>
                  <a:pt x="39555" y="1551823"/>
                  <a:pt x="855258" y="147125"/>
                </a:cubicBezTo>
                <a:cubicBezTo>
                  <a:pt x="904482" y="56047"/>
                  <a:pt x="1002929" y="0"/>
                  <a:pt x="110489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E56AAFE-9BE9-4FA7-A0B3-1748E67F0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11680" y="1097587"/>
            <a:ext cx="1128382" cy="847206"/>
            <a:chOff x="7393391" y="606484"/>
            <a:chExt cx="1128382" cy="847206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93391" y="858310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71281" y="606484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6184623D-D7AD-E846-8022-826291E3B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0062" y="1944793"/>
            <a:ext cx="8247888" cy="9283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vérifier en premier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1E9A4F6-A986-7D4B-8A6C-0086BE1E7C03}"/>
              </a:ext>
            </a:extLst>
          </p:cNvPr>
          <p:cNvSpPr txBox="1"/>
          <p:nvPr/>
        </p:nvSpPr>
        <p:spPr>
          <a:xfrm>
            <a:off x="3138832" y="3543338"/>
            <a:ext cx="3968459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400" dirty="0"/>
              <a:t>La victime est-elle consciente?</a:t>
            </a:r>
          </a:p>
          <a:p>
            <a:pPr>
              <a:spcAft>
                <a:spcPts val="600"/>
              </a:spcAft>
            </a:pPr>
            <a:endParaRPr lang="fr-FR" sz="2400" dirty="0"/>
          </a:p>
          <a:p>
            <a:pPr>
              <a:spcAft>
                <a:spcPts val="600"/>
              </a:spcAft>
            </a:pPr>
            <a:r>
              <a:rPr lang="fr-FR" sz="2400" dirty="0"/>
              <a:t>La victime respire t’elle?</a:t>
            </a:r>
          </a:p>
        </p:txBody>
      </p:sp>
    </p:spTree>
    <p:extLst>
      <p:ext uri="{BB962C8B-B14F-4D97-AF65-F5344CB8AC3E}">
        <p14:creationId xmlns:p14="http://schemas.microsoft.com/office/powerpoint/2010/main" val="281302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2758EB-B88C-F445-9346-925461CBC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conscience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4DF7D3E-6963-7F40-8D6E-FDA6DF4DA2D8}"/>
              </a:ext>
            </a:extLst>
          </p:cNvPr>
          <p:cNvSpPr txBox="1"/>
          <p:nvPr/>
        </p:nvSpPr>
        <p:spPr>
          <a:xfrm>
            <a:off x="1201003" y="3016251"/>
            <a:ext cx="75109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Tenir les 2 mains de la victime et lui demander de serrer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Au besoin, parler plus fort, crier…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Secouer la personne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5285F0A-BA40-8B42-81F2-07AF45B7220B}"/>
              </a:ext>
            </a:extLst>
          </p:cNvPr>
          <p:cNvSpPr txBox="1"/>
          <p:nvPr/>
        </p:nvSpPr>
        <p:spPr>
          <a:xfrm>
            <a:off x="1201003" y="1690688"/>
            <a:ext cx="459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Bonjour, je m’appel Jésus, je viens vous sauver!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BDBC207-3279-1648-85E9-54D6C4B3C66A}"/>
              </a:ext>
            </a:extLst>
          </p:cNvPr>
          <p:cNvSpPr txBox="1"/>
          <p:nvPr/>
        </p:nvSpPr>
        <p:spPr>
          <a:xfrm>
            <a:off x="1201003" y="4905702"/>
            <a:ext cx="9969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Si pas de réponse, cela veut dire que la personne est inconsciente…</a:t>
            </a:r>
          </a:p>
        </p:txBody>
      </p:sp>
      <p:pic>
        <p:nvPicPr>
          <p:cNvPr id="7" name="Graphique 6" descr="Partie gauche du cerveau contour">
            <a:extLst>
              <a:ext uri="{FF2B5EF4-FFF2-40B4-BE49-F238E27FC236}">
                <a16:creationId xmlns:a16="http://schemas.microsoft.com/office/drawing/2014/main" id="{248F0692-721D-CC40-9D2D-3CB9544A9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21787" y="1249261"/>
            <a:ext cx="2048933" cy="204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0CEFBB3-A1B1-6745-BE58-0A1E9FAD6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1327438"/>
            <a:ext cx="6247722" cy="14617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respiration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63DF1A0-0426-8D4B-90F0-C00DA0F221E6}"/>
              </a:ext>
            </a:extLst>
          </p:cNvPr>
          <p:cNvSpPr txBox="1"/>
          <p:nvPr/>
        </p:nvSpPr>
        <p:spPr>
          <a:xfrm>
            <a:off x="1286934" y="2946169"/>
            <a:ext cx="6247722" cy="2032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s’approchant</a:t>
            </a:r>
            <a:r>
              <a:rPr lang="en-US" sz="2400" dirty="0"/>
              <a:t> de la </a:t>
            </a:r>
            <a:r>
              <a:rPr lang="en-US" sz="2400" dirty="0" err="1"/>
              <a:t>victime</a:t>
            </a:r>
            <a:r>
              <a:rPr lang="en-US" sz="2400" dirty="0"/>
              <a:t>, on </a:t>
            </a:r>
            <a:r>
              <a:rPr lang="en-US" sz="2400" dirty="0" err="1"/>
              <a:t>écoute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elle</a:t>
            </a:r>
            <a:r>
              <a:rPr lang="en-US" sz="2400" dirty="0"/>
              <a:t> respire…</a:t>
            </a:r>
            <a:r>
              <a:rPr lang="en-US" sz="2400" dirty="0" err="1"/>
              <a:t>tirer</a:t>
            </a:r>
            <a:r>
              <a:rPr lang="en-US" sz="2400" dirty="0"/>
              <a:t> la tête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arrière</a:t>
            </a:r>
            <a:endParaRPr lang="en-US" sz="24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Regarder</a:t>
            </a:r>
            <a:r>
              <a:rPr lang="en-US" sz="2400" dirty="0"/>
              <a:t> les </a:t>
            </a:r>
            <a:r>
              <a:rPr lang="en-US" sz="2400" dirty="0" err="1"/>
              <a:t>l’abdomen</a:t>
            </a:r>
            <a:r>
              <a:rPr lang="en-US" sz="2400" dirty="0"/>
              <a:t> </a:t>
            </a:r>
            <a:r>
              <a:rPr lang="en-US" sz="2400" dirty="0" err="1"/>
              <a:t>bouge</a:t>
            </a:r>
            <a:r>
              <a:rPr lang="en-US" sz="2400" dirty="0"/>
              <a:t>..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cas</a:t>
            </a:r>
            <a:r>
              <a:rPr lang="en-US" sz="2400" dirty="0"/>
              <a:t> de doute, faire </a:t>
            </a:r>
            <a:r>
              <a:rPr lang="en-US" sz="2400" dirty="0" err="1"/>
              <a:t>comme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elle</a:t>
            </a:r>
            <a:r>
              <a:rPr lang="en-US" sz="2400" dirty="0"/>
              <a:t> ne </a:t>
            </a:r>
            <a:r>
              <a:rPr lang="en-US" sz="2400" dirty="0" err="1"/>
              <a:t>respirai</a:t>
            </a:r>
            <a:r>
              <a:rPr lang="en-US" sz="2400" dirty="0"/>
              <a:t> pas!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F06C9D3-00DF-4B71-AE88-29075022F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9545" y="1333265"/>
            <a:ext cx="2926988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4300F7B2-2FBB-4B65-B588-633176602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75032" y="1327438"/>
            <a:ext cx="675351" cy="595380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EFA5A327-531A-495C-BCA7-27F04811A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2922" y="1075612"/>
            <a:ext cx="550492" cy="485306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9BB83F6-A2AF-AE4D-BAD3-D0F288B9D1D3}"/>
              </a:ext>
            </a:extLst>
          </p:cNvPr>
          <p:cNvSpPr txBox="1"/>
          <p:nvPr/>
        </p:nvSpPr>
        <p:spPr>
          <a:xfrm>
            <a:off x="7909749" y="5131239"/>
            <a:ext cx="3236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C’est le fameux A B C</a:t>
            </a:r>
          </a:p>
        </p:txBody>
      </p:sp>
    </p:spTree>
    <p:extLst>
      <p:ext uri="{BB962C8B-B14F-4D97-AF65-F5344CB8AC3E}">
        <p14:creationId xmlns:p14="http://schemas.microsoft.com/office/powerpoint/2010/main" val="16382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6C7C1D6-E52B-F94C-978E-40AF96874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2105" y="0"/>
            <a:ext cx="5236428" cy="684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142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CE2E3C3-02E2-754C-BC64-A218C46CFB2A}"/>
              </a:ext>
            </a:extLst>
          </p:cNvPr>
          <p:cNvSpPr txBox="1"/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fr-FR" sz="44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Programme de la journée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9FEA5DE-F9BE-D04E-A2A8-28A3E5DD6E85}"/>
              </a:ext>
            </a:extLst>
          </p:cNvPr>
          <p:cNvSpPr txBox="1"/>
          <p:nvPr/>
        </p:nvSpPr>
        <p:spPr bwMode="auto">
          <a:xfrm>
            <a:off x="1775520" y="2174875"/>
            <a:ext cx="4040188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fr-FR" sz="3200" dirty="0"/>
              <a:t>Matinée</a:t>
            </a:r>
            <a:r>
              <a:rPr lang="fr-FR" sz="2400" dirty="0"/>
              <a:t> « OTR»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fr-FR" sz="2400" dirty="0"/>
              <a:t>8h00 -9h45 / 10h05-12h00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3121060-38CC-0E4F-87AB-82D0ABA3FA04}"/>
              </a:ext>
            </a:extLst>
          </p:cNvPr>
          <p:cNvSpPr txBox="1"/>
          <p:nvPr/>
        </p:nvSpPr>
        <p:spPr bwMode="auto">
          <a:xfrm>
            <a:off x="6169026" y="2174875"/>
            <a:ext cx="4247455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fr-FR" sz="3200" dirty="0"/>
              <a:t>Après-midi</a:t>
            </a:r>
            <a:r>
              <a:rPr lang="fr-FR" sz="2400" dirty="0"/>
              <a:t> «1ers secours »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fr-FR" sz="2400" dirty="0"/>
              <a:t>13h15-14h50 / 15h00 -16h45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B926DE5-B79C-4C4C-8AB7-592C6ED0C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245225"/>
            <a:ext cx="2133600" cy="476250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  <a:defRPr/>
            </a:pPr>
            <a:fld id="{C8B1FB08-38E5-4C3D-8DB3-35E7BD21391D}" type="slidenum">
              <a:rPr lang="de-DE" kern="1200">
                <a:solidFill>
                  <a:srgbClr val="000000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  <a:defRPr/>
              </a:pPr>
              <a:t>3</a:t>
            </a:fld>
            <a:endParaRPr lang="de-DE" kern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8374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3033620-B4AC-B44D-9B32-6BFB6F2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1327438"/>
            <a:ext cx="5595923" cy="14617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Il y a 3 situations possibles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4300F7B2-2FBB-4B65-B588-633176602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125375" y="1311536"/>
            <a:ext cx="675351" cy="595380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EFA5A327-531A-495C-BCA7-27F04811A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703265" y="1059710"/>
            <a:ext cx="550492" cy="485306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40DC4F6-CF57-6545-8FD0-9C7E78D6AAF4}"/>
              </a:ext>
            </a:extLst>
          </p:cNvPr>
          <p:cNvSpPr txBox="1"/>
          <p:nvPr/>
        </p:nvSpPr>
        <p:spPr>
          <a:xfrm>
            <a:off x="1286934" y="2946169"/>
            <a:ext cx="5163106" cy="3088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Personne consciente </a:t>
            </a:r>
            <a:r>
              <a:rPr lang="en-US" sz="2400" u="sng"/>
              <a:t>sans</a:t>
            </a:r>
            <a:r>
              <a:rPr lang="en-US" sz="2400"/>
              <a:t> respiration normale…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Personne inconsciente </a:t>
            </a:r>
            <a:r>
              <a:rPr lang="en-US" sz="2400" u="sng"/>
              <a:t>avec</a:t>
            </a:r>
            <a:r>
              <a:rPr lang="en-US" sz="2400"/>
              <a:t> respiration normale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Personne consciente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09C89D1D-8C73-4FE3-BB9A-0A66D0F9C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882856" y="1645694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Graphique 4" descr="Médical avec un remplissage uni">
            <a:extLst>
              <a:ext uri="{FF2B5EF4-FFF2-40B4-BE49-F238E27FC236}">
                <a16:creationId xmlns:a16="http://schemas.microsoft.com/office/drawing/2014/main" id="{65D72B25-9F47-F647-8646-C4DEF4E35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47011" y="2422740"/>
            <a:ext cx="2560931" cy="256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4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3957384-3798-274F-A4F7-3F7919291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Personne inconsciente, sans respiration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25ADF87-2444-C743-8C2E-AF8A533E9C39}"/>
              </a:ext>
            </a:extLst>
          </p:cNvPr>
          <p:cNvSpPr txBox="1"/>
          <p:nvPr/>
        </p:nvSpPr>
        <p:spPr>
          <a:xfrm>
            <a:off x="4379709" y="686862"/>
            <a:ext cx="7037591" cy="5475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err="1"/>
              <a:t>Personne</a:t>
            </a:r>
            <a:r>
              <a:rPr lang="en-US" sz="2600" dirty="0"/>
              <a:t> </a:t>
            </a:r>
            <a:r>
              <a:rPr lang="en-US" sz="2600" dirty="0" err="1"/>
              <a:t>inconsciente</a:t>
            </a:r>
            <a:r>
              <a:rPr lang="en-US" sz="2600" dirty="0"/>
              <a:t> / respiration </a:t>
            </a:r>
            <a:r>
              <a:rPr lang="en-US" sz="2600" dirty="0" err="1"/>
              <a:t>anormale</a:t>
            </a:r>
            <a:endParaRPr lang="en-US" sz="26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err="1"/>
              <a:t>Appeler</a:t>
            </a:r>
            <a:r>
              <a:rPr lang="en-US" sz="2600" dirty="0"/>
              <a:t> </a:t>
            </a:r>
            <a:r>
              <a:rPr lang="en-US" sz="2600" dirty="0" err="1"/>
              <a:t>à</a:t>
            </a:r>
            <a:r>
              <a:rPr lang="en-US" sz="2600" dirty="0"/>
              <a:t> </a:t>
            </a:r>
            <a:r>
              <a:rPr lang="en-US" sz="2600" dirty="0" err="1"/>
              <a:t>l’aide</a:t>
            </a:r>
            <a:r>
              <a:rPr lang="en-US" sz="2600" dirty="0"/>
              <a:t> / demander </a:t>
            </a:r>
            <a:r>
              <a:rPr lang="en-US" sz="2600" dirty="0" err="1"/>
              <a:t>d’appeler</a:t>
            </a:r>
            <a:r>
              <a:rPr lang="en-US" sz="2600" dirty="0"/>
              <a:t> le 144 / </a:t>
            </a:r>
            <a:r>
              <a:rPr lang="en-US" sz="2600" dirty="0" err="1"/>
              <a:t>sinon</a:t>
            </a:r>
            <a:r>
              <a:rPr lang="en-US" sz="2600" dirty="0"/>
              <a:t> </a:t>
            </a:r>
            <a:r>
              <a:rPr lang="en-US" sz="2600" dirty="0" err="1"/>
              <a:t>vous</a:t>
            </a:r>
            <a:r>
              <a:rPr lang="en-US" sz="2600" dirty="0"/>
              <a:t> le </a:t>
            </a:r>
            <a:r>
              <a:rPr lang="en-US" sz="2600" dirty="0" err="1"/>
              <a:t>faite</a:t>
            </a:r>
            <a:endParaRPr lang="en-US" sz="26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err="1"/>
              <a:t>Défibrillateur</a:t>
            </a:r>
            <a:r>
              <a:rPr lang="en-US" sz="2600" dirty="0"/>
              <a:t> </a:t>
            </a:r>
            <a:r>
              <a:rPr lang="en-US" sz="2600" dirty="0" err="1"/>
              <a:t>si</a:t>
            </a:r>
            <a:r>
              <a:rPr lang="en-US" sz="2600" dirty="0"/>
              <a:t> il y </a:t>
            </a:r>
            <a:r>
              <a:rPr lang="en-US" sz="2600" dirty="0" err="1"/>
              <a:t>en</a:t>
            </a:r>
            <a:r>
              <a:rPr lang="en-US" sz="2600" dirty="0"/>
              <a:t> a un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err="1"/>
              <a:t>Sinon</a:t>
            </a:r>
            <a:r>
              <a:rPr lang="en-US" sz="2600" dirty="0"/>
              <a:t>, commencer les compressions, et 1, et 2, et 3…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err="1"/>
              <a:t>Arrivée</a:t>
            </a:r>
            <a:r>
              <a:rPr lang="en-US" sz="2600" dirty="0"/>
              <a:t> du </a:t>
            </a:r>
            <a:r>
              <a:rPr lang="en-US" sz="2600" dirty="0" err="1"/>
              <a:t>défibrillateur</a:t>
            </a:r>
            <a:r>
              <a:rPr lang="en-US" sz="2600" dirty="0"/>
              <a:t>, le brancher et </a:t>
            </a:r>
            <a:r>
              <a:rPr lang="en-US" sz="2600" dirty="0" err="1"/>
              <a:t>suivre</a:t>
            </a:r>
            <a:r>
              <a:rPr lang="en-US" sz="2600" dirty="0"/>
              <a:t> les instructions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err="1"/>
              <a:t>Sinon</a:t>
            </a:r>
            <a:r>
              <a:rPr lang="en-US" sz="2600" dirty="0"/>
              <a:t>, continuer les compressions </a:t>
            </a:r>
            <a:r>
              <a:rPr lang="en-US" sz="2600" dirty="0" err="1"/>
              <a:t>jusqu’à</a:t>
            </a:r>
            <a:r>
              <a:rPr lang="en-US" sz="2600" dirty="0"/>
              <a:t> la reprise par un </a:t>
            </a:r>
            <a:r>
              <a:rPr lang="en-US" sz="2600" dirty="0" err="1"/>
              <a:t>professionnel</a:t>
            </a:r>
            <a:endParaRPr lang="en-US" sz="26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Attention, </a:t>
            </a:r>
            <a:r>
              <a:rPr lang="en-US" sz="2600" dirty="0" err="1"/>
              <a:t>si</a:t>
            </a:r>
            <a:r>
              <a:rPr lang="en-US" sz="2600" dirty="0"/>
              <a:t> </a:t>
            </a:r>
            <a:r>
              <a:rPr lang="en-US" sz="2600" dirty="0" err="1"/>
              <a:t>vous</a:t>
            </a:r>
            <a:r>
              <a:rPr lang="en-US" sz="2600" dirty="0"/>
              <a:t> </a:t>
            </a:r>
            <a:r>
              <a:rPr lang="en-US" sz="2600" dirty="0" err="1"/>
              <a:t>êtes</a:t>
            </a:r>
            <a:r>
              <a:rPr lang="en-US" sz="2600" dirty="0"/>
              <a:t> </a:t>
            </a:r>
            <a:r>
              <a:rPr lang="en-US" sz="2600" dirty="0" err="1"/>
              <a:t>seul</a:t>
            </a:r>
            <a:r>
              <a:rPr lang="en-US" sz="2600" dirty="0"/>
              <a:t>, le massage </a:t>
            </a:r>
            <a:r>
              <a:rPr lang="en-US" sz="2600" dirty="0" err="1"/>
              <a:t>cardiaque</a:t>
            </a:r>
            <a:r>
              <a:rPr lang="en-US" sz="2600" dirty="0"/>
              <a:t> </a:t>
            </a:r>
            <a:r>
              <a:rPr lang="en-US" sz="2600" dirty="0" err="1"/>
              <a:t>peut</a:t>
            </a:r>
            <a:r>
              <a:rPr lang="en-US" sz="2600" dirty="0"/>
              <a:t> </a:t>
            </a:r>
            <a:r>
              <a:rPr lang="en-US" sz="2600" dirty="0" err="1"/>
              <a:t>durer</a:t>
            </a:r>
            <a:r>
              <a:rPr lang="en-US" sz="2600" dirty="0"/>
              <a:t> </a:t>
            </a:r>
            <a:r>
              <a:rPr lang="en-US" sz="2600" dirty="0" err="1"/>
              <a:t>longtemps</a:t>
            </a:r>
            <a:r>
              <a:rPr lang="en-US" sz="2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51084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E56AAFE-9BE9-4FA7-A0B3-1748E67F0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11680" y="1097587"/>
            <a:ext cx="1128382" cy="847206"/>
            <a:chOff x="7393391" y="606484"/>
            <a:chExt cx="1128382" cy="847206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93391" y="858310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71281" y="606484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CE591A1C-F525-754F-9F5F-F2A4D46D6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0" y="1950100"/>
            <a:ext cx="8247888" cy="24072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Démonstration du massage sur le manenquin</a:t>
            </a:r>
          </a:p>
        </p:txBody>
      </p:sp>
    </p:spTree>
    <p:extLst>
      <p:ext uri="{BB962C8B-B14F-4D97-AF65-F5344CB8AC3E}">
        <p14:creationId xmlns:p14="http://schemas.microsoft.com/office/powerpoint/2010/main" val="17572389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Quels sont les différents mannequins de soins ?">
            <a:extLst>
              <a:ext uri="{FF2B5EF4-FFF2-40B4-BE49-F238E27FC236}">
                <a16:creationId xmlns:a16="http://schemas.microsoft.com/office/drawing/2014/main" id="{6017002D-9273-B743-A435-908A2A302A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FD238BE-1AC9-D840-8814-1120DC137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Exercices sur le mannequin</a:t>
            </a:r>
          </a:p>
        </p:txBody>
      </p:sp>
      <p:cxnSp>
        <p:nvCxnSpPr>
          <p:cNvPr id="205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1889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CA72B9A-01C4-DC43-83A0-ED1590022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779" y="1276694"/>
            <a:ext cx="6247722" cy="14617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défibrillateur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2BE0C50-51B8-6B47-B3E8-B21436DAFA12}"/>
              </a:ext>
            </a:extLst>
          </p:cNvPr>
          <p:cNvSpPr txBox="1"/>
          <p:nvPr/>
        </p:nvSpPr>
        <p:spPr>
          <a:xfrm>
            <a:off x="803065" y="2888356"/>
            <a:ext cx="7416480" cy="3088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La </a:t>
            </a:r>
            <a:r>
              <a:rPr lang="en-US" sz="2400" b="1" dirty="0" err="1"/>
              <a:t>défibrillation</a:t>
            </a:r>
            <a:r>
              <a:rPr lang="en-US" sz="2400" dirty="0"/>
              <a:t>, </a:t>
            </a:r>
            <a:r>
              <a:rPr lang="en-US" sz="2400" dirty="0" err="1"/>
              <a:t>appelée</a:t>
            </a:r>
            <a:r>
              <a:rPr lang="en-US" sz="2400" dirty="0"/>
              <a:t> </a:t>
            </a:r>
            <a:r>
              <a:rPr lang="en-US" sz="2400" dirty="0" err="1"/>
              <a:t>aussi</a:t>
            </a:r>
            <a:r>
              <a:rPr lang="en-US" sz="2400" dirty="0"/>
              <a:t> </a:t>
            </a:r>
            <a:r>
              <a:rPr lang="en-US" sz="2400" b="1" dirty="0"/>
              <a:t>choc </a:t>
            </a:r>
            <a:r>
              <a:rPr lang="en-US" sz="2400" b="1" dirty="0" err="1"/>
              <a:t>électrique</a:t>
            </a:r>
            <a:r>
              <a:rPr lang="en-US" sz="2400" b="1" dirty="0"/>
              <a:t> </a:t>
            </a:r>
            <a:r>
              <a:rPr lang="en-US" sz="2400" b="1" dirty="0" err="1"/>
              <a:t>externe</a:t>
            </a:r>
            <a:r>
              <a:rPr lang="en-US" sz="2400" dirty="0"/>
              <a:t> </a:t>
            </a:r>
            <a:r>
              <a:rPr lang="en-US" sz="2400" dirty="0" err="1"/>
              <a:t>est</a:t>
            </a:r>
            <a:r>
              <a:rPr lang="en-US" sz="2400" dirty="0"/>
              <a:t> le </a:t>
            </a:r>
            <a:r>
              <a:rPr lang="en-US" sz="2400" dirty="0" err="1"/>
              <a:t>geste</a:t>
            </a:r>
            <a:r>
              <a:rPr lang="en-US" sz="2400" dirty="0"/>
              <a:t> </a:t>
            </a:r>
            <a:r>
              <a:rPr lang="en-US" sz="2400" dirty="0" err="1"/>
              <a:t>médical</a:t>
            </a:r>
            <a:r>
              <a:rPr lang="en-US" sz="2400" dirty="0"/>
              <a:t> </a:t>
            </a:r>
            <a:r>
              <a:rPr lang="en-US" sz="2400" dirty="0" err="1"/>
              <a:t>consistant</a:t>
            </a:r>
            <a:r>
              <a:rPr lang="en-US" sz="2400" dirty="0"/>
              <a:t> </a:t>
            </a:r>
            <a:r>
              <a:rPr lang="en-US" sz="2400" dirty="0" err="1"/>
              <a:t>à</a:t>
            </a:r>
            <a:r>
              <a:rPr lang="en-US" sz="2400" dirty="0"/>
              <a:t> faire passer </a:t>
            </a:r>
            <a:r>
              <a:rPr lang="en-US" sz="2400" dirty="0" err="1"/>
              <a:t>volontairement</a:t>
            </a:r>
            <a:r>
              <a:rPr lang="en-US" sz="2400" dirty="0"/>
              <a:t> et de manière </a:t>
            </a:r>
            <a:r>
              <a:rPr lang="en-US" sz="2400" dirty="0" err="1"/>
              <a:t>brève</a:t>
            </a:r>
            <a:r>
              <a:rPr lang="en-US" sz="2400" dirty="0"/>
              <a:t> un </a:t>
            </a:r>
            <a:r>
              <a:rPr lang="en-US" sz="2400" dirty="0">
                <a:hlinkClick r:id="rId2" tooltip="Courant électrique"/>
              </a:rPr>
              <a:t>courant électrique</a:t>
            </a:r>
            <a:r>
              <a:rPr lang="en-US" sz="2400" dirty="0"/>
              <a:t> dans le </a:t>
            </a:r>
            <a:r>
              <a:rPr lang="en-US" sz="2400" dirty="0">
                <a:hlinkClick r:id="rId3" tooltip="Cœur"/>
              </a:rPr>
              <a:t>cœur</a:t>
            </a:r>
            <a:r>
              <a:rPr lang="en-US" sz="2400" dirty="0"/>
              <a:t> </a:t>
            </a:r>
            <a:r>
              <a:rPr lang="en-US" sz="2400" dirty="0" err="1"/>
              <a:t>lorsque</a:t>
            </a:r>
            <a:r>
              <a:rPr lang="en-US" sz="2400" dirty="0"/>
              <a:t> </a:t>
            </a:r>
            <a:r>
              <a:rPr lang="en-US" sz="2400" dirty="0" err="1"/>
              <a:t>celui</a:t>
            </a:r>
            <a:r>
              <a:rPr lang="en-US" sz="2400" dirty="0"/>
              <a:t>-ci </a:t>
            </a:r>
            <a:r>
              <a:rPr lang="en-US" sz="2400" dirty="0" err="1"/>
              <a:t>présente</a:t>
            </a:r>
            <a:r>
              <a:rPr lang="en-US" sz="2400" dirty="0"/>
              <a:t> </a:t>
            </a:r>
            <a:r>
              <a:rPr lang="en-US" sz="2400" dirty="0" err="1"/>
              <a:t>certains</a:t>
            </a:r>
            <a:r>
              <a:rPr lang="en-US" sz="2400" dirty="0"/>
              <a:t> </a:t>
            </a:r>
            <a:r>
              <a:rPr lang="en-US" sz="2400" dirty="0">
                <a:hlinkClick r:id="rId4" tooltip="Troubles du rythme cardiaque"/>
              </a:rPr>
              <a:t>troubles du rythme</a:t>
            </a:r>
            <a:r>
              <a:rPr lang="en-US" sz="2400" dirty="0"/>
              <a:t> </a:t>
            </a:r>
            <a:r>
              <a:rPr lang="en-US" sz="2400" dirty="0" err="1"/>
              <a:t>appelés</a:t>
            </a:r>
            <a:r>
              <a:rPr lang="en-US" sz="2400" dirty="0"/>
              <a:t> </a:t>
            </a:r>
            <a:r>
              <a:rPr lang="en-US" sz="2400" b="1" dirty="0"/>
              <a:t>fibrillation</a:t>
            </a:r>
            <a:r>
              <a:rPr lang="en-US" sz="2400" dirty="0"/>
              <a:t>, et </a:t>
            </a:r>
            <a:r>
              <a:rPr lang="en-US" sz="2400" dirty="0" err="1"/>
              <a:t>destiné</a:t>
            </a:r>
            <a:r>
              <a:rPr lang="en-US" sz="2400" dirty="0"/>
              <a:t> </a:t>
            </a:r>
            <a:r>
              <a:rPr lang="en-US" sz="2400" dirty="0" err="1"/>
              <a:t>à</a:t>
            </a:r>
            <a:r>
              <a:rPr lang="en-US" sz="2400" dirty="0"/>
              <a:t> </a:t>
            </a:r>
            <a:r>
              <a:rPr lang="en-US" sz="2400" dirty="0" err="1"/>
              <a:t>rétablir</a:t>
            </a:r>
            <a:r>
              <a:rPr lang="en-US" sz="2400" dirty="0"/>
              <a:t> un </a:t>
            </a:r>
            <a:r>
              <a:rPr lang="en-US" sz="2400" dirty="0" err="1"/>
              <a:t>rythme</a:t>
            </a:r>
            <a:r>
              <a:rPr lang="en-US" sz="2400" dirty="0"/>
              <a:t> </a:t>
            </a:r>
            <a:r>
              <a:rPr lang="en-US" sz="2400" dirty="0" err="1"/>
              <a:t>cardiaque</a:t>
            </a:r>
            <a:r>
              <a:rPr lang="en-US" sz="2400" dirty="0"/>
              <a:t> normal (</a:t>
            </a:r>
            <a:r>
              <a:rPr lang="en-US" sz="2400" dirty="0" err="1"/>
              <a:t>sinusal</a:t>
            </a:r>
            <a:r>
              <a:rPr lang="en-US" sz="2400" dirty="0"/>
              <a:t>).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F06C9D3-00DF-4B71-AE88-29075022F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9545" y="1333265"/>
            <a:ext cx="2926988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4300F7B2-2FBB-4B65-B588-633176602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75032" y="1327438"/>
            <a:ext cx="675351" cy="595380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EFA5A327-531A-495C-BCA7-27F04811A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2922" y="1075612"/>
            <a:ext cx="550492" cy="485306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762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E56AAFE-9BE9-4FA7-A0B3-1748E67F0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11680" y="1097587"/>
            <a:ext cx="1128382" cy="847206"/>
            <a:chOff x="7393391" y="606484"/>
            <a:chExt cx="1128382" cy="847206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93391" y="858310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71281" y="606484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F65FCD23-3994-894C-B102-0E080792E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0" y="1950100"/>
            <a:ext cx="8247888" cy="24072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Démonstration du défibrillateur</a:t>
            </a:r>
          </a:p>
        </p:txBody>
      </p:sp>
    </p:spTree>
    <p:extLst>
      <p:ext uri="{BB962C8B-B14F-4D97-AF65-F5344CB8AC3E}">
        <p14:creationId xmlns:p14="http://schemas.microsoft.com/office/powerpoint/2010/main" val="41812477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5FC696-04FB-0C46-AD68-0255F1932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3320859"/>
            <a:ext cx="4524973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Exercice avec le défibrillateur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On teste le défibrillateur! - RTN votre radio régionale">
            <a:extLst>
              <a:ext uri="{FF2B5EF4-FFF2-40B4-BE49-F238E27FC236}">
                <a16:creationId xmlns:a16="http://schemas.microsoft.com/office/drawing/2014/main" id="{FD87A96A-DB5F-B746-9470-63F64736BD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"/>
          <a:stretch/>
        </p:blipFill>
        <p:spPr bwMode="auto">
          <a:xfrm>
            <a:off x="6021086" y="544777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341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3DC582-301E-C940-A257-B8C798234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PLS, position </a:t>
            </a:r>
            <a:r>
              <a:rPr lang="en-US" dirty="0" err="1"/>
              <a:t>latérale</a:t>
            </a:r>
            <a:r>
              <a:rPr lang="en-US" dirty="0"/>
              <a:t> de </a:t>
            </a:r>
            <a:r>
              <a:rPr lang="en-US" dirty="0" err="1"/>
              <a:t>sécurité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5245C96-F216-B04D-A1BB-B339A042E899}"/>
              </a:ext>
            </a:extLst>
          </p:cNvPr>
          <p:cNvSpPr txBox="1"/>
          <p:nvPr/>
        </p:nvSpPr>
        <p:spPr>
          <a:xfrm>
            <a:off x="325574" y="1930400"/>
            <a:ext cx="11540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La PLS sert à mettre la victime dans une position « confortable » en attendant les secours…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C49CE25-756F-7749-B14D-4CB1A4D65F18}"/>
              </a:ext>
            </a:extLst>
          </p:cNvPr>
          <p:cNvSpPr txBox="1"/>
          <p:nvPr/>
        </p:nvSpPr>
        <p:spPr>
          <a:xfrm>
            <a:off x="325574" y="2967335"/>
            <a:ext cx="10471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Idéalement, couvrez la victime avec une couverture car en état de choc on à froid…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9114322-4121-614D-B7E7-262A235AD007}"/>
              </a:ext>
            </a:extLst>
          </p:cNvPr>
          <p:cNvSpPr txBox="1"/>
          <p:nvPr/>
        </p:nvSpPr>
        <p:spPr>
          <a:xfrm>
            <a:off x="2514122" y="4605867"/>
            <a:ext cx="7163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Restez avec elle et parlez lui afin de la rassurer…</a:t>
            </a:r>
          </a:p>
        </p:txBody>
      </p:sp>
      <p:pic>
        <p:nvPicPr>
          <p:cNvPr id="7" name="Graphique 6" descr="Ambulance contour">
            <a:extLst>
              <a:ext uri="{FF2B5EF4-FFF2-40B4-BE49-F238E27FC236}">
                <a16:creationId xmlns:a16="http://schemas.microsoft.com/office/drawing/2014/main" id="{5A59876E-54C1-6A4B-9C88-4AA3C57F2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2014" y="4602713"/>
            <a:ext cx="1890162" cy="189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4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2CF530-BB95-9648-A1F6-262E04921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8" y="5110423"/>
            <a:ext cx="10906061" cy="67154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 dirty="0"/>
              <a:t>La PLS, position </a:t>
            </a:r>
            <a:r>
              <a:rPr lang="en-US" sz="4100" dirty="0" err="1"/>
              <a:t>latérale</a:t>
            </a:r>
            <a:r>
              <a:rPr lang="en-US" sz="4100" dirty="0"/>
              <a:t> de </a:t>
            </a:r>
            <a:r>
              <a:rPr lang="en-US" sz="4100" dirty="0" err="1"/>
              <a:t>sécurité</a:t>
            </a:r>
            <a:endParaRPr lang="en-US" sz="4100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2" cy="482247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4562" y="640091"/>
            <a:ext cx="8182876" cy="388111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 descr="Position latérale de sécurité | Premiers secours, Illustration  scientifique, Médical">
            <a:extLst>
              <a:ext uri="{FF2B5EF4-FFF2-40B4-BE49-F238E27FC236}">
                <a16:creationId xmlns:a16="http://schemas.microsoft.com/office/drawing/2014/main" id="{BBCEB71C-DE75-2F43-B12A-585F797715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5685"/>
          <a:stretch/>
        </p:blipFill>
        <p:spPr bwMode="auto">
          <a:xfrm>
            <a:off x="2170029" y="804672"/>
            <a:ext cx="7851943" cy="355467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7315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E56AAFE-9BE9-4FA7-A0B3-1748E67F0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11680" y="1097587"/>
            <a:ext cx="1128382" cy="847206"/>
            <a:chOff x="7393391" y="606484"/>
            <a:chExt cx="1128382" cy="847206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93391" y="858310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71281" y="606484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98BDA79B-97B0-AC43-A7BD-78B461529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0" y="1950100"/>
            <a:ext cx="8247888" cy="24072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Démonstration et exercice PLS</a:t>
            </a:r>
          </a:p>
        </p:txBody>
      </p:sp>
    </p:spTree>
    <p:extLst>
      <p:ext uri="{BB962C8B-B14F-4D97-AF65-F5344CB8AC3E}">
        <p14:creationId xmlns:p14="http://schemas.microsoft.com/office/powerpoint/2010/main" val="3095180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4552860" y="5624640"/>
            <a:ext cx="3085830" cy="27351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900" spc="-1">
                <a:solidFill>
                  <a:srgbClr val="8B8B8B"/>
                </a:solidFill>
                <a:latin typeface="Arial"/>
              </a:rPr>
              <a:t> </a:t>
            </a:r>
            <a:endParaRPr lang="fr-FR" sz="900" spc="-1">
              <a:latin typeface="Times New Roman"/>
            </a:endParaRPr>
          </a:p>
        </p:txBody>
      </p:sp>
      <p:pic>
        <p:nvPicPr>
          <p:cNvPr id="91" name="Image 3"/>
          <p:cNvPicPr/>
          <p:nvPr/>
        </p:nvPicPr>
        <p:blipFill>
          <a:blip r:embed="rId2"/>
          <a:srcRect/>
          <a:stretch/>
        </p:blipFill>
        <p:spPr>
          <a:xfrm>
            <a:off x="6721942" y="1037963"/>
            <a:ext cx="3777316" cy="1812349"/>
          </a:xfrm>
          <a:prstGeom prst="rect">
            <a:avLst/>
          </a:prstGeom>
          <a:ln>
            <a:noFill/>
          </a:ln>
        </p:spPr>
      </p:pic>
      <p:sp>
        <p:nvSpPr>
          <p:cNvPr id="92" name="CustomShape 2"/>
          <p:cNvSpPr/>
          <p:nvPr/>
        </p:nvSpPr>
        <p:spPr>
          <a:xfrm>
            <a:off x="971200" y="1192538"/>
            <a:ext cx="10501663" cy="45616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000" spc="-1" dirty="0" err="1">
                <a:solidFill>
                  <a:srgbClr val="000000"/>
                </a:solidFill>
                <a:latin typeface="Arial"/>
              </a:rPr>
              <a:t>inside</a:t>
            </a:r>
            <a:r>
              <a:rPr lang="fr-FR" sz="3000" spc="-1" dirty="0">
                <a:solidFill>
                  <a:srgbClr val="000000"/>
                </a:solidFill>
                <a:latin typeface="Arial"/>
              </a:rPr>
              <a:t>-formations,</a:t>
            </a:r>
            <a:endParaRPr lang="fr-FR" sz="30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0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0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000" spc="-1" dirty="0">
                <a:solidFill>
                  <a:srgbClr val="000000"/>
                </a:solidFill>
                <a:latin typeface="Arial"/>
              </a:rPr>
              <a:t>C’est qui? </a:t>
            </a:r>
            <a:r>
              <a:rPr lang="fr-FR" sz="2000" spc="-1" dirty="0">
                <a:solidFill>
                  <a:srgbClr val="000000"/>
                </a:solidFill>
                <a:latin typeface="Arial"/>
              </a:rPr>
              <a:t>crée en 2019 en Valais</a:t>
            </a:r>
            <a:endParaRPr lang="fr-FR" sz="20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9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9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9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9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000" spc="-1" dirty="0">
                <a:solidFill>
                  <a:srgbClr val="000000"/>
                </a:solidFill>
                <a:latin typeface="Arial"/>
              </a:rPr>
              <a:t>C’est quoi? </a:t>
            </a:r>
            <a:r>
              <a:rPr lang="fr-FR" sz="2000" spc="-1" dirty="0">
                <a:solidFill>
                  <a:srgbClr val="000000"/>
                </a:solidFill>
                <a:latin typeface="Arial"/>
              </a:rPr>
              <a:t>Centre de formation poids-lourds, toutes formations dans les transports</a:t>
            </a:r>
            <a:endParaRPr lang="fr-FR" sz="20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spc="-1" dirty="0">
                <a:solidFill>
                  <a:srgbClr val="000000"/>
                </a:solidFill>
                <a:latin typeface="Arial"/>
              </a:rPr>
              <a:t>Camion école (</a:t>
            </a:r>
            <a:r>
              <a:rPr lang="fr-FR" sz="2000" spc="-1" dirty="0" err="1">
                <a:solidFill>
                  <a:srgbClr val="000000"/>
                </a:solidFill>
                <a:latin typeface="Arial"/>
              </a:rPr>
              <a:t>Meillard</a:t>
            </a:r>
            <a:r>
              <a:rPr lang="fr-FR" sz="2000" spc="-1" dirty="0">
                <a:solidFill>
                  <a:srgbClr val="000000"/>
                </a:solidFill>
                <a:latin typeface="Arial"/>
              </a:rPr>
              <a:t>), </a:t>
            </a:r>
            <a:r>
              <a:rPr lang="fr-FR" sz="2000" spc="-1" dirty="0" err="1">
                <a:solidFill>
                  <a:srgbClr val="000000"/>
                </a:solidFill>
                <a:latin typeface="Arial"/>
              </a:rPr>
              <a:t>préparartion</a:t>
            </a:r>
            <a:r>
              <a:rPr lang="fr-FR" sz="2000" spc="-1" dirty="0">
                <a:solidFill>
                  <a:srgbClr val="000000"/>
                </a:solidFill>
                <a:latin typeface="Arial"/>
              </a:rPr>
              <a:t> à l’examen OACP de l’ASTAG, formation continue, ADR/SDR, citernes dès juillet 2021</a:t>
            </a:r>
            <a:endParaRPr lang="fr-FR" sz="20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9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9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9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000" spc="-1" dirty="0">
                <a:solidFill>
                  <a:srgbClr val="000000"/>
                </a:solidFill>
                <a:latin typeface="Arial"/>
              </a:rPr>
              <a:t>C’est où? </a:t>
            </a:r>
            <a:r>
              <a:rPr lang="fr-FR" sz="2000" spc="-1" dirty="0">
                <a:solidFill>
                  <a:srgbClr val="000000"/>
                </a:solidFill>
                <a:latin typeface="Arial"/>
              </a:rPr>
              <a:t>Partout en Suisse Romande</a:t>
            </a:r>
            <a:endParaRPr lang="fr-FR" sz="20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900" spc="-1" dirty="0">
              <a:latin typeface="Arial"/>
            </a:endParaRPr>
          </a:p>
        </p:txBody>
      </p:sp>
      <p:pic>
        <p:nvPicPr>
          <p:cNvPr id="93" name="Image 6"/>
          <p:cNvPicPr/>
          <p:nvPr/>
        </p:nvPicPr>
        <p:blipFill>
          <a:blip r:embed="rId3"/>
          <a:stretch/>
        </p:blipFill>
        <p:spPr>
          <a:xfrm>
            <a:off x="6716981" y="5346405"/>
            <a:ext cx="1955880" cy="1103490"/>
          </a:xfrm>
          <a:prstGeom prst="rect">
            <a:avLst/>
          </a:prstGeom>
          <a:ln>
            <a:noFill/>
          </a:ln>
        </p:spPr>
      </p:pic>
      <p:sp>
        <p:nvSpPr>
          <p:cNvPr id="94" name="CustomShape 3"/>
          <p:cNvSpPr/>
          <p:nvPr/>
        </p:nvSpPr>
        <p:spPr>
          <a:xfrm>
            <a:off x="8770562" y="5838836"/>
            <a:ext cx="1570429" cy="2759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350" spc="-1" dirty="0">
                <a:solidFill>
                  <a:srgbClr val="000000"/>
                </a:solidFill>
                <a:latin typeface="Arial"/>
              </a:rPr>
              <a:t>@</a:t>
            </a:r>
            <a:r>
              <a:rPr lang="fr-FR" sz="1350" spc="-1" dirty="0" err="1">
                <a:solidFill>
                  <a:srgbClr val="000000"/>
                </a:solidFill>
                <a:latin typeface="Arial"/>
              </a:rPr>
              <a:t>insideformations</a:t>
            </a:r>
            <a:endParaRPr lang="fr-FR" sz="1350" spc="-1" dirty="0">
              <a:latin typeface="Arial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E510C77-4555-B54D-9290-B80F57298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C88E-E4B2-2945-8487-16A6A981789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14832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E56AAFE-9BE9-4FA7-A0B3-1748E67F0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11680" y="1097587"/>
            <a:ext cx="1128382" cy="847206"/>
            <a:chOff x="7393391" y="606484"/>
            <a:chExt cx="1128382" cy="847206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93391" y="858310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71281" y="606484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19404587-ABC7-8448-81DB-E7AAE39F1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0" y="1950100"/>
            <a:ext cx="8247888" cy="24072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Bilan de l’exercice…</a:t>
            </a:r>
          </a:p>
        </p:txBody>
      </p:sp>
    </p:spTree>
    <p:extLst>
      <p:ext uri="{BB962C8B-B14F-4D97-AF65-F5344CB8AC3E}">
        <p14:creationId xmlns:p14="http://schemas.microsoft.com/office/powerpoint/2010/main" val="7190638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20AEB5B-DFC7-42B4-9FAA-6B95E01D0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5124" y="0"/>
            <a:ext cx="7476877" cy="6858000"/>
          </a:xfrm>
          <a:custGeom>
            <a:avLst/>
            <a:gdLst>
              <a:gd name="connsiteX0" fmla="*/ 637332 w 7476877"/>
              <a:gd name="connsiteY0" fmla="*/ 4332728 h 6858000"/>
              <a:gd name="connsiteX1" fmla="*/ 1576347 w 7476877"/>
              <a:gd name="connsiteY1" fmla="*/ 4332728 h 6858000"/>
              <a:gd name="connsiteX2" fmla="*/ 1720345 w 7476877"/>
              <a:gd name="connsiteY2" fmla="*/ 4419228 h 6858000"/>
              <a:gd name="connsiteX3" fmla="*/ 2190864 w 7476877"/>
              <a:gd name="connsiteY3" fmla="*/ 5245095 h 6858000"/>
              <a:gd name="connsiteX4" fmla="*/ 2190864 w 7476877"/>
              <a:gd name="connsiteY4" fmla="*/ 5413976 h 6858000"/>
              <a:gd name="connsiteX5" fmla="*/ 1720345 w 7476877"/>
              <a:gd name="connsiteY5" fmla="*/ 6239844 h 6858000"/>
              <a:gd name="connsiteX6" fmla="*/ 1576347 w 7476877"/>
              <a:gd name="connsiteY6" fmla="*/ 6326343 h 6858000"/>
              <a:gd name="connsiteX7" fmla="*/ 637332 w 7476877"/>
              <a:gd name="connsiteY7" fmla="*/ 6326343 h 6858000"/>
              <a:gd name="connsiteX8" fmla="*/ 491309 w 7476877"/>
              <a:gd name="connsiteY8" fmla="*/ 6239844 h 6858000"/>
              <a:gd name="connsiteX9" fmla="*/ 22817 w 7476877"/>
              <a:gd name="connsiteY9" fmla="*/ 5413976 h 6858000"/>
              <a:gd name="connsiteX10" fmla="*/ 22817 w 7476877"/>
              <a:gd name="connsiteY10" fmla="*/ 5245095 h 6858000"/>
              <a:gd name="connsiteX11" fmla="*/ 491309 w 7476877"/>
              <a:gd name="connsiteY11" fmla="*/ 4419228 h 6858000"/>
              <a:gd name="connsiteX12" fmla="*/ 637332 w 7476877"/>
              <a:gd name="connsiteY12" fmla="*/ 4332728 h 6858000"/>
              <a:gd name="connsiteX13" fmla="*/ 3853980 w 7476877"/>
              <a:gd name="connsiteY13" fmla="*/ 0 h 6858000"/>
              <a:gd name="connsiteX14" fmla="*/ 5043644 w 7476877"/>
              <a:gd name="connsiteY14" fmla="*/ 0 h 6858000"/>
              <a:gd name="connsiteX15" fmla="*/ 5083740 w 7476877"/>
              <a:gd name="connsiteY15" fmla="*/ 70378 h 6858000"/>
              <a:gd name="connsiteX16" fmla="*/ 5225307 w 7476877"/>
              <a:gd name="connsiteY16" fmla="*/ 318859 h 6858000"/>
              <a:gd name="connsiteX17" fmla="*/ 5225307 w 7476877"/>
              <a:gd name="connsiteY17" fmla="*/ 577503 h 6858000"/>
              <a:gd name="connsiteX18" fmla="*/ 4504695 w 7476877"/>
              <a:gd name="connsiteY18" fmla="*/ 1842337 h 6858000"/>
              <a:gd name="connsiteX19" fmla="*/ 4284162 w 7476877"/>
              <a:gd name="connsiteY19" fmla="*/ 1974811 h 6858000"/>
              <a:gd name="connsiteX20" fmla="*/ 2846045 w 7476877"/>
              <a:gd name="connsiteY20" fmla="*/ 1974811 h 6858000"/>
              <a:gd name="connsiteX21" fmla="*/ 2778342 w 7476877"/>
              <a:gd name="connsiteY21" fmla="*/ 1965645 h 6858000"/>
              <a:gd name="connsiteX22" fmla="*/ 2731777 w 7476877"/>
              <a:gd name="connsiteY22" fmla="*/ 1945746 h 6858000"/>
              <a:gd name="connsiteX23" fmla="*/ 2760233 w 7476877"/>
              <a:gd name="connsiteY23" fmla="*/ 1895581 h 6858000"/>
              <a:gd name="connsiteX24" fmla="*/ 3768459 w 7476877"/>
              <a:gd name="connsiteY24" fmla="*/ 118263 h 6858000"/>
              <a:gd name="connsiteX25" fmla="*/ 3819932 w 7476877"/>
              <a:gd name="connsiteY25" fmla="*/ 39732 h 6858000"/>
              <a:gd name="connsiteX26" fmla="*/ 1880237 w 7476877"/>
              <a:gd name="connsiteY26" fmla="*/ 0 h 6858000"/>
              <a:gd name="connsiteX27" fmla="*/ 2102124 w 7476877"/>
              <a:gd name="connsiteY27" fmla="*/ 0 h 6858000"/>
              <a:gd name="connsiteX28" fmla="*/ 2086946 w 7476877"/>
              <a:gd name="connsiteY28" fmla="*/ 26756 h 6858000"/>
              <a:gd name="connsiteX29" fmla="*/ 1911773 w 7476877"/>
              <a:gd name="connsiteY29" fmla="*/ 335552 h 6858000"/>
              <a:gd name="connsiteX30" fmla="*/ 1911773 w 7476877"/>
              <a:gd name="connsiteY30" fmla="*/ 594199 h 6858000"/>
              <a:gd name="connsiteX31" fmla="*/ 2629280 w 7476877"/>
              <a:gd name="connsiteY31" fmla="*/ 1859030 h 6858000"/>
              <a:gd name="connsiteX32" fmla="*/ 2723627 w 7476877"/>
              <a:gd name="connsiteY32" fmla="*/ 1956020 h 6858000"/>
              <a:gd name="connsiteX33" fmla="*/ 2734544 w 7476877"/>
              <a:gd name="connsiteY33" fmla="*/ 1960685 h 6858000"/>
              <a:gd name="connsiteX34" fmla="*/ 2676021 w 7476877"/>
              <a:gd name="connsiteY34" fmla="*/ 2063851 h 6858000"/>
              <a:gd name="connsiteX35" fmla="*/ 2632495 w 7476877"/>
              <a:gd name="connsiteY35" fmla="*/ 2140578 h 6858000"/>
              <a:gd name="connsiteX36" fmla="*/ 2677641 w 7476877"/>
              <a:gd name="connsiteY36" fmla="*/ 2159871 h 6858000"/>
              <a:gd name="connsiteX37" fmla="*/ 2754009 w 7476877"/>
              <a:gd name="connsiteY37" fmla="*/ 2170210 h 6858000"/>
              <a:gd name="connsiteX38" fmla="*/ 4376198 w 7476877"/>
              <a:gd name="connsiteY38" fmla="*/ 2170210 h 6858000"/>
              <a:gd name="connsiteX39" fmla="*/ 4624956 w 7476877"/>
              <a:gd name="connsiteY39" fmla="*/ 2020780 h 6858000"/>
              <a:gd name="connsiteX40" fmla="*/ 5437803 w 7476877"/>
              <a:gd name="connsiteY40" fmla="*/ 594055 h 6858000"/>
              <a:gd name="connsiteX41" fmla="*/ 5437803 w 7476877"/>
              <a:gd name="connsiteY41" fmla="*/ 302307 h 6858000"/>
              <a:gd name="connsiteX42" fmla="*/ 5294722 w 7476877"/>
              <a:gd name="connsiteY42" fmla="*/ 51168 h 6858000"/>
              <a:gd name="connsiteX43" fmla="*/ 5265570 w 7476877"/>
              <a:gd name="connsiteY43" fmla="*/ 0 h 6858000"/>
              <a:gd name="connsiteX44" fmla="*/ 7476877 w 7476877"/>
              <a:gd name="connsiteY44" fmla="*/ 0 h 6858000"/>
              <a:gd name="connsiteX45" fmla="*/ 7476877 w 7476877"/>
              <a:gd name="connsiteY45" fmla="*/ 6858000 h 6858000"/>
              <a:gd name="connsiteX46" fmla="*/ 3343303 w 7476877"/>
              <a:gd name="connsiteY46" fmla="*/ 6858000 h 6858000"/>
              <a:gd name="connsiteX47" fmla="*/ 3297958 w 7476877"/>
              <a:gd name="connsiteY47" fmla="*/ 6778065 h 6858000"/>
              <a:gd name="connsiteX48" fmla="*/ 1841286 w 7476877"/>
              <a:gd name="connsiteY48" fmla="*/ 4210218 h 6858000"/>
              <a:gd name="connsiteX49" fmla="*/ 1841286 w 7476877"/>
              <a:gd name="connsiteY49" fmla="*/ 3515516 h 6858000"/>
              <a:gd name="connsiteX50" fmla="*/ 2556859 w 7476877"/>
              <a:gd name="connsiteY50" fmla="*/ 2254092 h 6858000"/>
              <a:gd name="connsiteX51" fmla="*/ 2617166 w 7476877"/>
              <a:gd name="connsiteY51" fmla="*/ 2147787 h 6858000"/>
              <a:gd name="connsiteX52" fmla="*/ 2615044 w 7476877"/>
              <a:gd name="connsiteY52" fmla="*/ 2146880 h 6858000"/>
              <a:gd name="connsiteX53" fmla="*/ 2508620 w 7476877"/>
              <a:gd name="connsiteY53" fmla="*/ 2037473 h 6858000"/>
              <a:gd name="connsiteX54" fmla="*/ 1699276 w 7476877"/>
              <a:gd name="connsiteY54" fmla="*/ 610749 h 6858000"/>
              <a:gd name="connsiteX55" fmla="*/ 1699276 w 7476877"/>
              <a:gd name="connsiteY55" fmla="*/ 319000 h 6858000"/>
              <a:gd name="connsiteX56" fmla="*/ 1843322 w 7476877"/>
              <a:gd name="connsiteY56" fmla="*/ 650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476877" h="6858000">
                <a:moveTo>
                  <a:pt x="637332" y="4332728"/>
                </a:moveTo>
                <a:cubicBezTo>
                  <a:pt x="637332" y="4332728"/>
                  <a:pt x="637332" y="4332728"/>
                  <a:pt x="1576347" y="4332728"/>
                </a:cubicBezTo>
                <a:cubicBezTo>
                  <a:pt x="1635163" y="4332728"/>
                  <a:pt x="1691949" y="4365681"/>
                  <a:pt x="1720345" y="4419228"/>
                </a:cubicBezTo>
                <a:cubicBezTo>
                  <a:pt x="1720345" y="4419228"/>
                  <a:pt x="1720345" y="4419228"/>
                  <a:pt x="2190864" y="5245095"/>
                </a:cubicBezTo>
                <a:cubicBezTo>
                  <a:pt x="2221287" y="5296583"/>
                  <a:pt x="2221287" y="5362488"/>
                  <a:pt x="2190864" y="5413976"/>
                </a:cubicBezTo>
                <a:cubicBezTo>
                  <a:pt x="2190864" y="5413976"/>
                  <a:pt x="2190864" y="5413976"/>
                  <a:pt x="1720345" y="6239844"/>
                </a:cubicBezTo>
                <a:cubicBezTo>
                  <a:pt x="1691949" y="6293391"/>
                  <a:pt x="1635163" y="6326343"/>
                  <a:pt x="1576347" y="6326343"/>
                </a:cubicBezTo>
                <a:cubicBezTo>
                  <a:pt x="1576347" y="6326343"/>
                  <a:pt x="1576347" y="6326343"/>
                  <a:pt x="637332" y="6326343"/>
                </a:cubicBezTo>
                <a:cubicBezTo>
                  <a:pt x="576490" y="6326343"/>
                  <a:pt x="521732" y="6293391"/>
                  <a:pt x="491309" y="6239844"/>
                </a:cubicBezTo>
                <a:cubicBezTo>
                  <a:pt x="491309" y="6239844"/>
                  <a:pt x="491309" y="6239844"/>
                  <a:pt x="22817" y="5413976"/>
                </a:cubicBezTo>
                <a:cubicBezTo>
                  <a:pt x="-7605" y="5362488"/>
                  <a:pt x="-7605" y="5296583"/>
                  <a:pt x="22817" y="5245095"/>
                </a:cubicBezTo>
                <a:cubicBezTo>
                  <a:pt x="22817" y="5245095"/>
                  <a:pt x="22817" y="5245095"/>
                  <a:pt x="491309" y="4419228"/>
                </a:cubicBezTo>
                <a:cubicBezTo>
                  <a:pt x="521732" y="4365681"/>
                  <a:pt x="576490" y="4332728"/>
                  <a:pt x="637332" y="4332728"/>
                </a:cubicBezTo>
                <a:close/>
                <a:moveTo>
                  <a:pt x="3853980" y="0"/>
                </a:moveTo>
                <a:lnTo>
                  <a:pt x="5043644" y="0"/>
                </a:lnTo>
                <a:lnTo>
                  <a:pt x="5083740" y="70378"/>
                </a:lnTo>
                <a:cubicBezTo>
                  <a:pt x="5127533" y="147245"/>
                  <a:pt x="5174639" y="229925"/>
                  <a:pt x="5225307" y="318859"/>
                </a:cubicBezTo>
                <a:cubicBezTo>
                  <a:pt x="5271897" y="397715"/>
                  <a:pt x="5271897" y="498649"/>
                  <a:pt x="5225307" y="577503"/>
                </a:cubicBezTo>
                <a:cubicBezTo>
                  <a:pt x="5225307" y="577503"/>
                  <a:pt x="5225307" y="577503"/>
                  <a:pt x="4504695" y="1842337"/>
                </a:cubicBezTo>
                <a:cubicBezTo>
                  <a:pt x="4461209" y="1924345"/>
                  <a:pt x="4374239" y="1974811"/>
                  <a:pt x="4284162" y="1974811"/>
                </a:cubicBezTo>
                <a:cubicBezTo>
                  <a:pt x="4284162" y="1974811"/>
                  <a:pt x="4284162" y="1974811"/>
                  <a:pt x="2846045" y="1974811"/>
                </a:cubicBezTo>
                <a:cubicBezTo>
                  <a:pt x="2822750" y="1974811"/>
                  <a:pt x="2800035" y="1971656"/>
                  <a:pt x="2778342" y="1965645"/>
                </a:cubicBezTo>
                <a:lnTo>
                  <a:pt x="2731777" y="1945746"/>
                </a:lnTo>
                <a:lnTo>
                  <a:pt x="2760233" y="1895581"/>
                </a:lnTo>
                <a:cubicBezTo>
                  <a:pt x="3017539" y="1441999"/>
                  <a:pt x="3346890" y="861413"/>
                  <a:pt x="3768459" y="118263"/>
                </a:cubicBezTo>
                <a:cubicBezTo>
                  <a:pt x="3784101" y="90729"/>
                  <a:pt x="3801308" y="64519"/>
                  <a:pt x="3819932" y="39732"/>
                </a:cubicBezTo>
                <a:close/>
                <a:moveTo>
                  <a:pt x="1880237" y="0"/>
                </a:moveTo>
                <a:lnTo>
                  <a:pt x="2102124" y="0"/>
                </a:lnTo>
                <a:lnTo>
                  <a:pt x="2086946" y="26756"/>
                </a:lnTo>
                <a:cubicBezTo>
                  <a:pt x="1911773" y="335552"/>
                  <a:pt x="1911773" y="335552"/>
                  <a:pt x="1911773" y="335552"/>
                </a:cubicBezTo>
                <a:cubicBezTo>
                  <a:pt x="1865182" y="414408"/>
                  <a:pt x="1865182" y="515344"/>
                  <a:pt x="1911773" y="594199"/>
                </a:cubicBezTo>
                <a:cubicBezTo>
                  <a:pt x="2629280" y="1859030"/>
                  <a:pt x="2629280" y="1859030"/>
                  <a:pt x="2629280" y="1859030"/>
                </a:cubicBezTo>
                <a:cubicBezTo>
                  <a:pt x="2652576" y="1900035"/>
                  <a:pt x="2685189" y="1933154"/>
                  <a:pt x="2723627" y="1956020"/>
                </a:cubicBezTo>
                <a:lnTo>
                  <a:pt x="2734544" y="1960685"/>
                </a:lnTo>
                <a:lnTo>
                  <a:pt x="2676021" y="2063851"/>
                </a:lnTo>
                <a:lnTo>
                  <a:pt x="2632495" y="2140578"/>
                </a:lnTo>
                <a:lnTo>
                  <a:pt x="2677641" y="2159871"/>
                </a:lnTo>
                <a:cubicBezTo>
                  <a:pt x="2702113" y="2166652"/>
                  <a:pt x="2727732" y="2170210"/>
                  <a:pt x="2754009" y="2170210"/>
                </a:cubicBezTo>
                <a:cubicBezTo>
                  <a:pt x="4376198" y="2170210"/>
                  <a:pt x="4376198" y="2170210"/>
                  <a:pt x="4376198" y="2170210"/>
                </a:cubicBezTo>
                <a:cubicBezTo>
                  <a:pt x="4477805" y="2170210"/>
                  <a:pt x="4575904" y="2113286"/>
                  <a:pt x="4624956" y="2020780"/>
                </a:cubicBezTo>
                <a:cubicBezTo>
                  <a:pt x="5437803" y="594055"/>
                  <a:pt x="5437803" y="594055"/>
                  <a:pt x="5437803" y="594055"/>
                </a:cubicBezTo>
                <a:cubicBezTo>
                  <a:pt x="5490358" y="505109"/>
                  <a:pt x="5490358" y="391256"/>
                  <a:pt x="5437803" y="302307"/>
                </a:cubicBezTo>
                <a:cubicBezTo>
                  <a:pt x="5387000" y="213137"/>
                  <a:pt x="5339373" y="129540"/>
                  <a:pt x="5294722" y="51168"/>
                </a:cubicBezTo>
                <a:lnTo>
                  <a:pt x="5265570" y="0"/>
                </a:lnTo>
                <a:lnTo>
                  <a:pt x="7476877" y="0"/>
                </a:lnTo>
                <a:lnTo>
                  <a:pt x="7476877" y="6858000"/>
                </a:lnTo>
                <a:lnTo>
                  <a:pt x="3343303" y="6858000"/>
                </a:lnTo>
                <a:lnTo>
                  <a:pt x="3297958" y="6778065"/>
                </a:lnTo>
                <a:cubicBezTo>
                  <a:pt x="3015657" y="6280421"/>
                  <a:pt x="2563976" y="5484189"/>
                  <a:pt x="1841286" y="4210218"/>
                </a:cubicBezTo>
                <a:cubicBezTo>
                  <a:pt x="1716144" y="3998418"/>
                  <a:pt x="1716144" y="3727316"/>
                  <a:pt x="1841286" y="3515516"/>
                </a:cubicBezTo>
                <a:cubicBezTo>
                  <a:pt x="1841286" y="3515516"/>
                  <a:pt x="1841286" y="3515516"/>
                  <a:pt x="2556859" y="2254092"/>
                </a:cubicBezTo>
                <a:lnTo>
                  <a:pt x="2617166" y="2147787"/>
                </a:lnTo>
                <a:lnTo>
                  <a:pt x="2615044" y="2146880"/>
                </a:lnTo>
                <a:cubicBezTo>
                  <a:pt x="2571686" y="2121084"/>
                  <a:pt x="2534897" y="2083728"/>
                  <a:pt x="2508620" y="2037473"/>
                </a:cubicBezTo>
                <a:cubicBezTo>
                  <a:pt x="2508620" y="2037473"/>
                  <a:pt x="2508620" y="2037473"/>
                  <a:pt x="1699276" y="610749"/>
                </a:cubicBezTo>
                <a:cubicBezTo>
                  <a:pt x="1646720" y="521803"/>
                  <a:pt x="1646720" y="407950"/>
                  <a:pt x="1699276" y="319000"/>
                </a:cubicBezTo>
                <a:cubicBezTo>
                  <a:pt x="1699276" y="319000"/>
                  <a:pt x="1699276" y="319000"/>
                  <a:pt x="1843322" y="650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CAA47C7-A78A-0B4F-8D78-70D2C4BAD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919" y="2945524"/>
            <a:ext cx="6457183" cy="22743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Constitution de groupe pour faire…la totale!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B93721-934F-4F1E-A868-0B2BA110D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1960" y="561256"/>
            <a:ext cx="1128382" cy="847206"/>
            <a:chOff x="7393391" y="1075612"/>
            <a:chExt cx="1128382" cy="847206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9494AF8-52DE-4016-B1B9-5D16974BA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93391" y="1327438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C27115E3-8DBD-460F-8EAD-44E126174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71281" y="1075612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86048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E56AAFE-9BE9-4FA7-A0B3-1748E67F0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11680" y="1097587"/>
            <a:ext cx="1128382" cy="847206"/>
            <a:chOff x="7393391" y="606484"/>
            <a:chExt cx="1128382" cy="847206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93391" y="858310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71281" y="606484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19404587-ABC7-8448-81DB-E7AAE39F1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0" y="1950100"/>
            <a:ext cx="8247888" cy="24072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Bilan de l’exercice…</a:t>
            </a:r>
          </a:p>
        </p:txBody>
      </p:sp>
    </p:spTree>
    <p:extLst>
      <p:ext uri="{BB962C8B-B14F-4D97-AF65-F5344CB8AC3E}">
        <p14:creationId xmlns:p14="http://schemas.microsoft.com/office/powerpoint/2010/main" val="38240706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D4CAEA9-DF45-5748-9FE1-A7BEDB85E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</a:rPr>
              <a:t>Accident / panne dans un tunnel</a:t>
            </a:r>
          </a:p>
        </p:txBody>
      </p:sp>
      <p:pic>
        <p:nvPicPr>
          <p:cNvPr id="3" name="Média en ligne 2" descr="Comportement à adopter dans un tunnel (panne - accident - feu )">
            <a:hlinkClick r:id="" action="ppaction://media"/>
            <a:extLst>
              <a:ext uri="{FF2B5EF4-FFF2-40B4-BE49-F238E27FC236}">
                <a16:creationId xmlns:a16="http://schemas.microsoft.com/office/drawing/2014/main" id="{3410802A-2B5C-B540-8505-9F49D225BEE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77316" y="1512288"/>
            <a:ext cx="6780700" cy="383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9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EB428CC-BCBB-844D-AE52-BB518DC1D988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Les First Reponder</a:t>
            </a:r>
          </a:p>
        </p:txBody>
      </p:sp>
      <p:pic>
        <p:nvPicPr>
          <p:cNvPr id="4" name="Média en ligne 3" descr="Les héros de Plasselb">
            <a:hlinkClick r:id="" action="ppaction://media"/>
            <a:extLst>
              <a:ext uri="{FF2B5EF4-FFF2-40B4-BE49-F238E27FC236}">
                <a16:creationId xmlns:a16="http://schemas.microsoft.com/office/drawing/2014/main" id="{EC8241CA-ACD9-2B43-BC61-91943BFD4B4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77316" y="1512288"/>
            <a:ext cx="6780700" cy="383109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796D9AE-A148-7744-B68A-356DED891282}"/>
              </a:ext>
            </a:extLst>
          </p:cNvPr>
          <p:cNvSpPr txBox="1"/>
          <p:nvPr/>
        </p:nvSpPr>
        <p:spPr>
          <a:xfrm>
            <a:off x="795867" y="6011333"/>
            <a:ext cx="10969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Parfois, dans les endroits isolé, c’est eux qui vous viendront en aide en 1</a:t>
            </a:r>
            <a:r>
              <a:rPr lang="fr-FR" sz="2800" baseline="30000" dirty="0"/>
              <a:t>er</a:t>
            </a:r>
            <a:r>
              <a:rPr lang="fr-FR" sz="2800" dirty="0"/>
              <a:t>!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28D0907-560F-ED40-93E4-5E14FD6C2546}"/>
              </a:ext>
            </a:extLst>
          </p:cNvPr>
          <p:cNvSpPr txBox="1"/>
          <p:nvPr/>
        </p:nvSpPr>
        <p:spPr>
          <a:xfrm>
            <a:off x="717422" y="421369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Bon à savoir…</a:t>
            </a:r>
          </a:p>
        </p:txBody>
      </p:sp>
    </p:spTree>
    <p:extLst>
      <p:ext uri="{BB962C8B-B14F-4D97-AF65-F5344CB8AC3E}">
        <p14:creationId xmlns:p14="http://schemas.microsoft.com/office/powerpoint/2010/main" val="205482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1928004-8B36-0A43-A541-E4CCF34D0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fr-FR" sz="3300">
                <a:solidFill>
                  <a:srgbClr val="FFFFFF"/>
                </a:solidFill>
              </a:rPr>
              <a:t>Accident à éviter: monter et descendre de la cabine du camion</a:t>
            </a:r>
          </a:p>
        </p:txBody>
      </p:sp>
      <p:pic>
        <p:nvPicPr>
          <p:cNvPr id="3" name="Média en ligne 2" descr="monter et descente d'une cabine">
            <a:hlinkClick r:id="" action="ppaction://media"/>
            <a:extLst>
              <a:ext uri="{FF2B5EF4-FFF2-40B4-BE49-F238E27FC236}">
                <a16:creationId xmlns:a16="http://schemas.microsoft.com/office/drawing/2014/main" id="{7D1105EE-CC96-8B40-9818-F5DDB6BD377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77316" y="1512288"/>
            <a:ext cx="6780700" cy="383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9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6432DDA-A0E5-424A-B27E-10BF00C3B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fr-FR" sz="3600">
                <a:solidFill>
                  <a:srgbClr val="FFFFFF"/>
                </a:solidFill>
              </a:rPr>
              <a:t>Questions diverses</a:t>
            </a:r>
          </a:p>
        </p:txBody>
      </p:sp>
      <p:pic>
        <p:nvPicPr>
          <p:cNvPr id="6" name="Graphic 5" descr="Questions">
            <a:extLst>
              <a:ext uri="{FF2B5EF4-FFF2-40B4-BE49-F238E27FC236}">
                <a16:creationId xmlns:a16="http://schemas.microsoft.com/office/drawing/2014/main" id="{D5CBF4D6-D948-4E35-A79D-C8D8E32FB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3296" y="643466"/>
            <a:ext cx="5568739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510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475749F-F487-4EFB-ABC7-C1359590E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F6285A5F-6712-47A0-8A11-F0DFF60D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276856" y="1645695"/>
            <a:ext cx="4418320" cy="387728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A6F8ABB-6C5D-4349-9E1B-198D1ABF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52343" y="643383"/>
            <a:ext cx="2926988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chemeClr val="tx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971ABA8-4CDB-4EEE-8C48-AA4FDB650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2071858"/>
            <a:ext cx="8109718" cy="4786143"/>
          </a:xfrm>
          <a:custGeom>
            <a:avLst/>
            <a:gdLst>
              <a:gd name="connsiteX0" fmla="*/ 7381313 w 8109718"/>
              <a:gd name="connsiteY0" fmla="*/ 1839459 h 4786143"/>
              <a:gd name="connsiteX1" fmla="*/ 7381313 w 8109718"/>
              <a:gd name="connsiteY1" fmla="*/ 1853646 h 4786143"/>
              <a:gd name="connsiteX2" fmla="*/ 7379359 w 8109718"/>
              <a:gd name="connsiteY2" fmla="*/ 1846552 h 4786143"/>
              <a:gd name="connsiteX3" fmla="*/ 1321854 w 8109718"/>
              <a:gd name="connsiteY3" fmla="*/ 0 h 4786143"/>
              <a:gd name="connsiteX4" fmla="*/ 5365317 w 8109718"/>
              <a:gd name="connsiteY4" fmla="*/ 0 h 4786143"/>
              <a:gd name="connsiteX5" fmla="*/ 5985373 w 8109718"/>
              <a:gd name="connsiteY5" fmla="*/ 365439 h 4786143"/>
              <a:gd name="connsiteX6" fmla="*/ 8011470 w 8109718"/>
              <a:gd name="connsiteY6" fmla="*/ 3854515 h 4786143"/>
              <a:gd name="connsiteX7" fmla="*/ 8011470 w 8109718"/>
              <a:gd name="connsiteY7" fmla="*/ 4567993 h 4786143"/>
              <a:gd name="connsiteX8" fmla="*/ 7904625 w 8109718"/>
              <a:gd name="connsiteY8" fmla="*/ 4751987 h 4786143"/>
              <a:gd name="connsiteX9" fmla="*/ 7884791 w 8109718"/>
              <a:gd name="connsiteY9" fmla="*/ 4786143 h 4786143"/>
              <a:gd name="connsiteX10" fmla="*/ 0 w 8109718"/>
              <a:gd name="connsiteY10" fmla="*/ 4786143 h 4786143"/>
              <a:gd name="connsiteX11" fmla="*/ 0 w 8109718"/>
              <a:gd name="connsiteY11" fmla="*/ 1564110 h 4786143"/>
              <a:gd name="connsiteX12" fmla="*/ 27177 w 8109718"/>
              <a:gd name="connsiteY12" fmla="*/ 1517107 h 4786143"/>
              <a:gd name="connsiteX13" fmla="*/ 693065 w 8109718"/>
              <a:gd name="connsiteY13" fmla="*/ 365439 h 4786143"/>
              <a:gd name="connsiteX14" fmla="*/ 1321854 w 8109718"/>
              <a:gd name="connsiteY14" fmla="*/ 0 h 478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109718" h="4786143">
                <a:moveTo>
                  <a:pt x="7381313" y="1839459"/>
                </a:moveTo>
                <a:lnTo>
                  <a:pt x="7381313" y="1853646"/>
                </a:lnTo>
                <a:lnTo>
                  <a:pt x="7379359" y="1846552"/>
                </a:lnTo>
                <a:close/>
                <a:moveTo>
                  <a:pt x="1321854" y="0"/>
                </a:moveTo>
                <a:cubicBezTo>
                  <a:pt x="1321854" y="0"/>
                  <a:pt x="1321854" y="0"/>
                  <a:pt x="5365317" y="0"/>
                </a:cubicBezTo>
                <a:cubicBezTo>
                  <a:pt x="5618580" y="0"/>
                  <a:pt x="5863108" y="139215"/>
                  <a:pt x="5985373" y="365439"/>
                </a:cubicBezTo>
                <a:cubicBezTo>
                  <a:pt x="5985373" y="365439"/>
                  <a:pt x="5985373" y="365439"/>
                  <a:pt x="8011470" y="3854515"/>
                </a:cubicBezTo>
                <a:cubicBezTo>
                  <a:pt x="8142468" y="4072039"/>
                  <a:pt x="8142468" y="4350470"/>
                  <a:pt x="8011470" y="4567993"/>
                </a:cubicBezTo>
                <a:cubicBezTo>
                  <a:pt x="8011470" y="4567993"/>
                  <a:pt x="8011470" y="4567993"/>
                  <a:pt x="7904625" y="4751987"/>
                </a:cubicBezTo>
                <a:lnTo>
                  <a:pt x="7884791" y="4786143"/>
                </a:lnTo>
                <a:lnTo>
                  <a:pt x="0" y="4786143"/>
                </a:lnTo>
                <a:lnTo>
                  <a:pt x="0" y="1564110"/>
                </a:lnTo>
                <a:lnTo>
                  <a:pt x="27177" y="1517107"/>
                </a:lnTo>
                <a:cubicBezTo>
                  <a:pt x="220245" y="1183191"/>
                  <a:pt x="440895" y="801574"/>
                  <a:pt x="693065" y="365439"/>
                </a:cubicBezTo>
                <a:cubicBezTo>
                  <a:pt x="824063" y="139215"/>
                  <a:pt x="1059859" y="0"/>
                  <a:pt x="1321854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1C19BC9-2164-1C43-A884-F810D72C1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281" y="2961564"/>
            <a:ext cx="5124734" cy="32686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Document officiel &amp; clôture du cours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AD463E1-6621-44B4-A995-C70A4631D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7830" y="385730"/>
            <a:ext cx="1128382" cy="847206"/>
            <a:chOff x="5307830" y="325570"/>
            <a:chExt cx="1128382" cy="847206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6341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ADEBD4-0E99-8040-AA78-B8AC0D199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49" y="4445251"/>
            <a:ext cx="10901471" cy="1350712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700"/>
              <a:t>Merci pour votre participation et à bientôt!</a:t>
            </a:r>
          </a:p>
        </p:txBody>
      </p:sp>
      <p:sp>
        <p:nvSpPr>
          <p:cNvPr id="9" name="Rounded Rectangle 18">
            <a:extLst>
              <a:ext uri="{FF2B5EF4-FFF2-40B4-BE49-F238E27FC236}">
                <a16:creationId xmlns:a16="http://schemas.microsoft.com/office/drawing/2014/main" id="{283A93BD-A469-4D4C-8A1F-5668AE975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28565" y="503573"/>
            <a:ext cx="7134870" cy="359940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43741E28-3CB1-0D4E-B40D-DE08B31F23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9" b="-2"/>
          <a:stretch/>
        </p:blipFill>
        <p:spPr>
          <a:xfrm>
            <a:off x="2694432" y="666497"/>
            <a:ext cx="6803136" cy="327355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60241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2"/>
          <p:cNvSpPr/>
          <p:nvPr/>
        </p:nvSpPr>
        <p:spPr>
          <a:xfrm>
            <a:off x="941957" y="615692"/>
            <a:ext cx="2387205" cy="110396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68580" tIns="34290" rIns="68580" bIns="3429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3200" spc="-1" dirty="0" err="1">
                <a:latin typeface="+mj-lt"/>
                <a:ea typeface="+mj-ea"/>
                <a:cs typeface="+mj-cs"/>
              </a:rPr>
              <a:t>Faisons</a:t>
            </a:r>
            <a:r>
              <a:rPr lang="en-US" sz="3200" spc="-1" dirty="0">
                <a:latin typeface="+mj-lt"/>
                <a:ea typeface="+mj-ea"/>
                <a:cs typeface="+mj-cs"/>
              </a:rPr>
              <a:t> les </a:t>
            </a:r>
            <a:r>
              <a:rPr lang="en-US" sz="3200" spc="-1" dirty="0" err="1">
                <a:latin typeface="+mj-lt"/>
                <a:ea typeface="+mj-ea"/>
                <a:cs typeface="+mj-cs"/>
              </a:rPr>
              <a:t>présentations</a:t>
            </a:r>
            <a:endParaRPr lang="en-US" sz="3200" spc="-1" dirty="0">
              <a:latin typeface="+mj-lt"/>
              <a:ea typeface="+mj-ea"/>
              <a:cs typeface="+mj-cs"/>
            </a:endParaRPr>
          </a:p>
        </p:txBody>
      </p:sp>
      <p:sp>
        <p:nvSpPr>
          <p:cNvPr id="102" name="CustomShape 3"/>
          <p:cNvSpPr/>
          <p:nvPr/>
        </p:nvSpPr>
        <p:spPr>
          <a:xfrm>
            <a:off x="825068" y="2100788"/>
            <a:ext cx="5008189" cy="31427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68580" tIns="34290" rIns="68580" bIns="34290" rtlCol="0" anchor="t">
            <a:noAutofit/>
          </a:bodyPr>
          <a:lstStyle/>
          <a:p>
            <a:pPr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000" spc="-1" dirty="0"/>
              <a:t>Robert « Roby » </a:t>
            </a:r>
            <a:r>
              <a:rPr lang="en-US" sz="2000" spc="-1" dirty="0" err="1"/>
              <a:t>Küderli</a:t>
            </a:r>
            <a:endParaRPr lang="en-US" sz="2000" spc="-1" dirty="0"/>
          </a:p>
          <a:p>
            <a:pPr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000" spc="-1" dirty="0"/>
              <a:t>Né </a:t>
            </a:r>
            <a:r>
              <a:rPr lang="en-US" sz="2000" spc="-1" dirty="0" err="1"/>
              <a:t>en</a:t>
            </a:r>
            <a:r>
              <a:rPr lang="en-US" sz="2000" spc="-1" dirty="0"/>
              <a:t> 1972</a:t>
            </a:r>
          </a:p>
          <a:p>
            <a:pPr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000" spc="-1" dirty="0"/>
              <a:t>Chauffeur </a:t>
            </a:r>
            <a:r>
              <a:rPr lang="en-US" sz="2000" spc="-1" dirty="0" err="1"/>
              <a:t>poids-lourds</a:t>
            </a:r>
            <a:r>
              <a:rPr lang="en-US" sz="2000" spc="-1" dirty="0"/>
              <a:t> </a:t>
            </a:r>
            <a:r>
              <a:rPr lang="en-US" sz="2000" spc="-1" dirty="0" err="1"/>
              <a:t>depuis</a:t>
            </a:r>
            <a:r>
              <a:rPr lang="en-US" sz="2000" spc="-1" dirty="0"/>
              <a:t> 2003</a:t>
            </a:r>
          </a:p>
          <a:p>
            <a:pPr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2000" spc="-1" dirty="0"/>
          </a:p>
          <a:p>
            <a:pPr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000" spc="-1" dirty="0" err="1"/>
              <a:t>Maîtrise</a:t>
            </a:r>
            <a:r>
              <a:rPr lang="en-US" sz="2000" spc="-1" dirty="0"/>
              <a:t> </a:t>
            </a:r>
            <a:r>
              <a:rPr lang="en-US" sz="2000" spc="-1" dirty="0" err="1"/>
              <a:t>fédérale</a:t>
            </a:r>
            <a:r>
              <a:rPr lang="en-US" sz="2000" spc="-1" dirty="0"/>
              <a:t> de vente</a:t>
            </a:r>
          </a:p>
          <a:p>
            <a:pPr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000" spc="-1" dirty="0" err="1"/>
              <a:t>Spécialiste</a:t>
            </a:r>
            <a:r>
              <a:rPr lang="en-US" sz="2000" spc="-1" dirty="0"/>
              <a:t> de la </a:t>
            </a:r>
            <a:r>
              <a:rPr lang="en-US" sz="2000" spc="-1" dirty="0" err="1"/>
              <a:t>conduite</a:t>
            </a:r>
            <a:r>
              <a:rPr lang="en-US" sz="2000" spc="-1" dirty="0"/>
              <a:t> de </a:t>
            </a:r>
            <a:r>
              <a:rPr lang="en-US" sz="2000" spc="-1" dirty="0" err="1"/>
              <a:t>groupe</a:t>
            </a:r>
            <a:r>
              <a:rPr lang="en-US" sz="2000" spc="-1" dirty="0"/>
              <a:t> CVPC</a:t>
            </a:r>
          </a:p>
          <a:p>
            <a:pPr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000" spc="-1" dirty="0"/>
              <a:t>Webmaster ES</a:t>
            </a:r>
          </a:p>
          <a:p>
            <a:pPr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000" spc="-1" dirty="0" err="1"/>
              <a:t>Formateur</a:t>
            </a:r>
            <a:r>
              <a:rPr lang="en-US" sz="2000" spc="-1" dirty="0"/>
              <a:t> </a:t>
            </a:r>
            <a:r>
              <a:rPr lang="en-US" sz="2000" spc="-1" dirty="0" err="1"/>
              <a:t>d’adulte</a:t>
            </a:r>
            <a:r>
              <a:rPr lang="en-US" sz="2000" spc="-1" dirty="0"/>
              <a:t> FSEA</a:t>
            </a:r>
          </a:p>
          <a:p>
            <a:pPr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000" spc="-1" dirty="0" err="1"/>
              <a:t>Formateur</a:t>
            </a:r>
            <a:r>
              <a:rPr lang="en-US" sz="2000" spc="-1" dirty="0"/>
              <a:t> OACP </a:t>
            </a:r>
            <a:r>
              <a:rPr lang="en-US" sz="2000" spc="-1" dirty="0" err="1"/>
              <a:t>depuis</a:t>
            </a:r>
            <a:r>
              <a:rPr lang="en-US" sz="2000" spc="-1" dirty="0"/>
              <a:t> 2009</a:t>
            </a:r>
          </a:p>
          <a:p>
            <a:pPr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000" spc="-1" dirty="0" err="1"/>
              <a:t>Conseiller</a:t>
            </a:r>
            <a:r>
              <a:rPr lang="en-US" sz="2000" spc="-1" dirty="0"/>
              <a:t> </a:t>
            </a:r>
            <a:r>
              <a:rPr lang="en-US" sz="2000" spc="-1" dirty="0" err="1"/>
              <a:t>en</a:t>
            </a:r>
            <a:r>
              <a:rPr lang="en-US" sz="2000" spc="-1" dirty="0"/>
              <a:t> </a:t>
            </a:r>
            <a:r>
              <a:rPr lang="en-US" sz="2000" spc="-1" dirty="0" err="1"/>
              <a:t>sécurité</a:t>
            </a:r>
            <a:r>
              <a:rPr lang="en-US" sz="2000" spc="-1" dirty="0"/>
              <a:t> ADR/SDR</a:t>
            </a:r>
          </a:p>
        </p:txBody>
      </p:sp>
      <p:pic>
        <p:nvPicPr>
          <p:cNvPr id="2" name="Média en ligne 1" descr="Bonjour!">
            <a:hlinkClick r:id="" action="ppaction://media"/>
            <a:extLst>
              <a:ext uri="{FF2B5EF4-FFF2-40B4-BE49-F238E27FC236}">
                <a16:creationId xmlns:a16="http://schemas.microsoft.com/office/drawing/2014/main" id="{B6DFE2C3-99D9-0A4D-B6DA-5AD6B8BBA15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683895" y="1719661"/>
            <a:ext cx="5853409" cy="3313630"/>
          </a:xfrm>
          <a:prstGeom prst="rect">
            <a:avLst/>
          </a:prstGeom>
        </p:spPr>
      </p:pic>
      <p:sp>
        <p:nvSpPr>
          <p:cNvPr id="100" name="TextShape 1"/>
          <p:cNvSpPr txBox="1"/>
          <p:nvPr/>
        </p:nvSpPr>
        <p:spPr>
          <a:xfrm>
            <a:off x="4552860" y="5624640"/>
            <a:ext cx="3085830" cy="27351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spcAft>
                <a:spcPts val="450"/>
              </a:spcAft>
            </a:pPr>
            <a:r>
              <a:rPr lang="fr-FR" sz="900" spc="-1">
                <a:solidFill>
                  <a:srgbClr val="8B8B8B"/>
                </a:solidFill>
                <a:latin typeface="Arial"/>
              </a:rPr>
              <a:t>inside-formations</a:t>
            </a:r>
            <a:endParaRPr lang="fr-FR" sz="900" spc="-1">
              <a:latin typeface="Times New Roman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9E1C65-77B3-3B43-836F-21486268C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C88E-E4B2-2945-8487-16A6A981789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01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1524000" y="857250"/>
            <a:ext cx="4101030" cy="5143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CustomShape 2"/>
          <p:cNvSpPr/>
          <p:nvPr/>
        </p:nvSpPr>
        <p:spPr>
          <a:xfrm>
            <a:off x="1524000" y="1543050"/>
            <a:ext cx="2331450" cy="6817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algn="r">
              <a:lnSpc>
                <a:spcPct val="90000"/>
              </a:lnSpc>
              <a:spcAft>
                <a:spcPts val="451"/>
              </a:spcAft>
            </a:pPr>
            <a:r>
              <a:rPr lang="fr-FR" sz="4050" spc="-1" dirty="0">
                <a:solidFill>
                  <a:schemeClr val="bg1"/>
                </a:solidFill>
                <a:latin typeface="Calibri Light"/>
              </a:rPr>
              <a:t>Et vous?</a:t>
            </a:r>
            <a:endParaRPr lang="fr-FR" sz="4050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05" name="Line 3"/>
          <p:cNvSpPr/>
          <p:nvPr/>
        </p:nvSpPr>
        <p:spPr>
          <a:xfrm>
            <a:off x="2113950" y="3803760"/>
            <a:ext cx="2948940" cy="0"/>
          </a:xfrm>
          <a:prstGeom prst="line">
            <a:avLst/>
          </a:prstGeom>
          <a:ln w="1908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6" name="Graphic 6"/>
          <p:cNvPicPr/>
          <p:nvPr/>
        </p:nvPicPr>
        <p:blipFill>
          <a:blip r:embed="rId3"/>
          <a:stretch/>
        </p:blipFill>
        <p:spPr>
          <a:xfrm>
            <a:off x="6095910" y="1382130"/>
            <a:ext cx="4094280" cy="4094280"/>
          </a:xfrm>
          <a:prstGeom prst="rect">
            <a:avLst/>
          </a:prstGeom>
          <a:ln>
            <a:noFill/>
          </a:ln>
        </p:spPr>
      </p:pic>
      <p:sp>
        <p:nvSpPr>
          <p:cNvPr id="107" name="TextShape 4"/>
          <p:cNvSpPr txBox="1"/>
          <p:nvPr/>
        </p:nvSpPr>
        <p:spPr>
          <a:xfrm>
            <a:off x="6094830" y="5624640"/>
            <a:ext cx="3211110" cy="27351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spcAft>
                <a:spcPts val="451"/>
              </a:spcAft>
            </a:pPr>
            <a:r>
              <a:rPr lang="fr-FR" sz="900" spc="-1">
                <a:solidFill>
                  <a:srgbClr val="8B8B8B"/>
                </a:solidFill>
                <a:latin typeface="Calibri"/>
              </a:rPr>
              <a:t>inside-formations</a:t>
            </a:r>
            <a:endParaRPr lang="fr-FR" sz="900" spc="-1">
              <a:latin typeface="Times New Roman"/>
            </a:endParaRPr>
          </a:p>
        </p:txBody>
      </p:sp>
      <p:sp>
        <p:nvSpPr>
          <p:cNvPr id="108" name="CustomShape 5"/>
          <p:cNvSpPr/>
          <p:nvPr/>
        </p:nvSpPr>
        <p:spPr>
          <a:xfrm>
            <a:off x="1820103" y="4441376"/>
            <a:ext cx="3508823" cy="11761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400" spc="-1" dirty="0">
                <a:solidFill>
                  <a:schemeClr val="bg1"/>
                </a:solidFill>
                <a:latin typeface="Calibri"/>
              </a:rPr>
              <a:t>Quels sont vos attentes, avez-vous des sujets dont vous voudriez parler?</a:t>
            </a:r>
            <a:endParaRPr lang="fr-FR" sz="2400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C545432-A02B-1040-9A86-F4792D95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C88E-E4B2-2945-8487-16A6A981789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098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7487D9-E344-0B4B-9B4D-00FA3FD2F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vous sentez-vous?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66FFE30-2CE3-5D45-A290-AA0DB4E4F68B}"/>
              </a:ext>
            </a:extLst>
          </p:cNvPr>
          <p:cNvSpPr txBox="1"/>
          <p:nvPr/>
        </p:nvSpPr>
        <p:spPr>
          <a:xfrm rot="21108784">
            <a:off x="1733266" y="3152633"/>
            <a:ext cx="1892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En forme?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E6E6139-F890-8C4E-9522-C987AAE1DE56}"/>
              </a:ext>
            </a:extLst>
          </p:cNvPr>
          <p:cNvSpPr txBox="1"/>
          <p:nvPr/>
        </p:nvSpPr>
        <p:spPr>
          <a:xfrm rot="592568">
            <a:off x="6867015" y="2339022"/>
            <a:ext cx="3313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Pas content d’être là?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950965D-E6F9-9B40-9B06-A9B9D1A0B535}"/>
              </a:ext>
            </a:extLst>
          </p:cNvPr>
          <p:cNvSpPr txBox="1"/>
          <p:nvPr/>
        </p:nvSpPr>
        <p:spPr>
          <a:xfrm rot="20805558">
            <a:off x="6143615" y="3546041"/>
            <a:ext cx="1986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Endormi?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B3C09F2-393D-5042-8426-34C85ABC51CF}"/>
              </a:ext>
            </a:extLst>
          </p:cNvPr>
          <p:cNvSpPr txBox="1"/>
          <p:nvPr/>
        </p:nvSpPr>
        <p:spPr>
          <a:xfrm rot="312125">
            <a:off x="3425588" y="4872251"/>
            <a:ext cx="329423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/>
              <a:t>Motivé?!</a:t>
            </a:r>
          </a:p>
        </p:txBody>
      </p:sp>
      <p:pic>
        <p:nvPicPr>
          <p:cNvPr id="8" name="Graphique 7" descr="Danser contour">
            <a:extLst>
              <a:ext uri="{FF2B5EF4-FFF2-40B4-BE49-F238E27FC236}">
                <a16:creationId xmlns:a16="http://schemas.microsoft.com/office/drawing/2014/main" id="{1AEA5ADE-EDB8-C043-9539-6ACB30B89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3016" y="3020835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6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B7B57A1-1292-CB49-81C1-B73A809B7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9618"/>
            <a:ext cx="5130795" cy="6463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loi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vous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protège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EEDDB30-D936-494E-A1F0-8D57490A3BEB}"/>
              </a:ext>
            </a:extLst>
          </p:cNvPr>
          <p:cNvSpPr txBox="1"/>
          <p:nvPr/>
        </p:nvSpPr>
        <p:spPr>
          <a:xfrm>
            <a:off x="965200" y="2470248"/>
            <a:ext cx="6659802" cy="2406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/>
              <a:t>Celui</a:t>
            </a:r>
            <a:r>
              <a:rPr lang="en-US" sz="2400" dirty="0"/>
              <a:t> qui </a:t>
            </a:r>
            <a:r>
              <a:rPr lang="en-US" sz="2400" dirty="0" err="1"/>
              <a:t>n’aura</a:t>
            </a:r>
            <a:r>
              <a:rPr lang="en-US" sz="2400" dirty="0"/>
              <a:t> pas </a:t>
            </a:r>
            <a:r>
              <a:rPr lang="en-US" sz="2400" dirty="0" err="1"/>
              <a:t>prêté</a:t>
            </a:r>
            <a:r>
              <a:rPr lang="en-US" sz="2400" dirty="0"/>
              <a:t> secours </a:t>
            </a:r>
            <a:r>
              <a:rPr lang="en-US" sz="2400" dirty="0" err="1"/>
              <a:t>à</a:t>
            </a:r>
            <a:r>
              <a:rPr lang="en-US" sz="2400" dirty="0"/>
              <a:t> </a:t>
            </a:r>
            <a:r>
              <a:rPr lang="en-US" sz="2400" dirty="0" err="1"/>
              <a:t>une</a:t>
            </a:r>
            <a:r>
              <a:rPr lang="en-US" sz="2400" dirty="0"/>
              <a:t> </a:t>
            </a:r>
            <a:r>
              <a:rPr lang="en-US" sz="2400" dirty="0" err="1"/>
              <a:t>personne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danger de mort imminent,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/>
              <a:t>Alors</a:t>
            </a:r>
            <a:r>
              <a:rPr lang="en-US" sz="2400" dirty="0"/>
              <a:t> que </a:t>
            </a:r>
            <a:r>
              <a:rPr lang="en-US" sz="2400" dirty="0" err="1"/>
              <a:t>l’on</a:t>
            </a:r>
            <a:r>
              <a:rPr lang="en-US" sz="2400" dirty="0"/>
              <a:t> </a:t>
            </a:r>
            <a:r>
              <a:rPr lang="en-US" sz="2400" dirty="0" err="1"/>
              <a:t>pouvait</a:t>
            </a:r>
            <a:r>
              <a:rPr lang="en-US" sz="2400" dirty="0"/>
              <a:t> </a:t>
            </a:r>
            <a:r>
              <a:rPr lang="en-US" sz="2400" b="1" dirty="0" err="1"/>
              <a:t>raisonnablement</a:t>
            </a:r>
            <a:r>
              <a:rPr lang="en-US" sz="2400" dirty="0"/>
              <a:t> </a:t>
            </a:r>
            <a:r>
              <a:rPr lang="en-US" sz="2400" dirty="0" err="1"/>
              <a:t>l’exiger</a:t>
            </a:r>
            <a:r>
              <a:rPr lang="en-US" sz="2400" dirty="0"/>
              <a:t> de </a:t>
            </a:r>
            <a:r>
              <a:rPr lang="en-US" sz="2400" dirty="0" err="1"/>
              <a:t>lui</a:t>
            </a:r>
            <a:r>
              <a:rPr lang="en-US" sz="2400" dirty="0"/>
              <a:t>…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…</a:t>
            </a:r>
            <a:r>
              <a:rPr lang="en-US" sz="2400" dirty="0" err="1"/>
              <a:t>étant</a:t>
            </a:r>
            <a:r>
              <a:rPr lang="en-US" sz="2400" dirty="0"/>
              <a:t> </a:t>
            </a:r>
            <a:r>
              <a:rPr lang="en-US" sz="2400" dirty="0" err="1"/>
              <a:t>donné</a:t>
            </a:r>
            <a:r>
              <a:rPr lang="en-US" sz="2400" dirty="0"/>
              <a:t> les </a:t>
            </a:r>
            <a:r>
              <a:rPr lang="en-US" sz="2400" dirty="0" err="1"/>
              <a:t>circonstances</a:t>
            </a:r>
            <a:r>
              <a:rPr lang="en-US" sz="2400" dirty="0"/>
              <a:t>… sera </a:t>
            </a:r>
            <a:r>
              <a:rPr lang="en-US" sz="2400" b="1" dirty="0" err="1"/>
              <a:t>puni</a:t>
            </a:r>
            <a:r>
              <a:rPr lang="en-US" sz="2400" dirty="0"/>
              <a:t>…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Graphique 7" descr="Balance de la justice avec un remplissage uni">
            <a:extLst>
              <a:ext uri="{FF2B5EF4-FFF2-40B4-BE49-F238E27FC236}">
                <a16:creationId xmlns:a16="http://schemas.microsoft.com/office/drawing/2014/main" id="{A38119EF-872F-1846-B176-59B6932C8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5330" y="2105470"/>
            <a:ext cx="3217333" cy="321733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85E70AD-0B7A-5D44-B6DE-F8C9B6F91170}"/>
              </a:ext>
            </a:extLst>
          </p:cNvPr>
          <p:cNvSpPr txBox="1"/>
          <p:nvPr/>
        </p:nvSpPr>
        <p:spPr>
          <a:xfrm>
            <a:off x="838200" y="1520006"/>
            <a:ext cx="6541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400" dirty="0"/>
              <a:t>Art. 128 du code pénal; omission de porter secours</a:t>
            </a:r>
            <a:endParaRPr lang="fr-FR" sz="240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745BAEB-4ABF-6F48-AB33-C7A8B62E66C5}"/>
              </a:ext>
            </a:extLst>
          </p:cNvPr>
          <p:cNvSpPr txBox="1"/>
          <p:nvPr/>
        </p:nvSpPr>
        <p:spPr>
          <a:xfrm>
            <a:off x="838200" y="5766914"/>
            <a:ext cx="5891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3600" dirty="0"/>
              <a:t>C’est l’INACTION qui est punie</a:t>
            </a:r>
            <a:r>
              <a:rPr lang="fr-FR" dirty="0"/>
              <a:t>!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B5A314A-D671-EE4B-949F-F366967F07C2}"/>
              </a:ext>
            </a:extLst>
          </p:cNvPr>
          <p:cNvSpPr txBox="1"/>
          <p:nvPr/>
        </p:nvSpPr>
        <p:spPr>
          <a:xfrm>
            <a:off x="8093378" y="5766913"/>
            <a:ext cx="3133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3600" dirty="0"/>
              <a:t>Pas le Résultat !</a:t>
            </a:r>
          </a:p>
        </p:txBody>
      </p:sp>
    </p:spTree>
    <p:extLst>
      <p:ext uri="{BB962C8B-B14F-4D97-AF65-F5344CB8AC3E}">
        <p14:creationId xmlns:p14="http://schemas.microsoft.com/office/powerpoint/2010/main" val="62789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98E16813-4B8A-6D41-995A-4DDB45E7A173}"/>
              </a:ext>
            </a:extLst>
          </p:cNvPr>
          <p:cNvSpPr txBox="1"/>
          <p:nvPr/>
        </p:nvSpPr>
        <p:spPr>
          <a:xfrm>
            <a:off x="5003800" y="685800"/>
            <a:ext cx="6489700" cy="246380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fr-FR" sz="2800" dirty="0"/>
              <a:t>Vous est-il déjà arrivé de devoir porter secours?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C39A5E5-DBA4-E345-A186-6F22CFB6B677}"/>
              </a:ext>
            </a:extLst>
          </p:cNvPr>
          <p:cNvSpPr txBox="1"/>
          <p:nvPr/>
        </p:nvSpPr>
        <p:spPr>
          <a:xfrm>
            <a:off x="5003800" y="3213100"/>
            <a:ext cx="6489700" cy="256540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fr-FR" sz="2800" dirty="0"/>
              <a:t>Si oui, voulez-vous le partager avec tous le monde?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7D6FEC6-8CB8-2941-9C28-590080D18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Vos témoignages…</a:t>
            </a:r>
          </a:p>
        </p:txBody>
      </p:sp>
    </p:spTree>
    <p:extLst>
      <p:ext uri="{BB962C8B-B14F-4D97-AF65-F5344CB8AC3E}">
        <p14:creationId xmlns:p14="http://schemas.microsoft.com/office/powerpoint/2010/main" val="345902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911</Words>
  <Application>Microsoft Macintosh PowerPoint</Application>
  <PresentationFormat>Grand écran</PresentationFormat>
  <Paragraphs>148</Paragraphs>
  <Slides>48</Slides>
  <Notes>2</Notes>
  <HiddenSlides>0</HiddenSlides>
  <MMClips>6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Comment vous sentez-vous?</vt:lpstr>
      <vt:lpstr>La loi vous protège!</vt:lpstr>
      <vt:lpstr>Vos témoignages…</vt:lpstr>
      <vt:lpstr>Présentation PowerPoint</vt:lpstr>
      <vt:lpstr>Avant tout il faut…</vt:lpstr>
      <vt:lpstr>Présentation PowerPoint</vt:lpstr>
      <vt:lpstr>Arrivé sur les lieux: OBSERVER</vt:lpstr>
      <vt:lpstr>Si votre sécurité n’est pas garantie: vous protéger!</vt:lpstr>
      <vt:lpstr>Ensuite, protéger le lieu et les personnes!</vt:lpstr>
      <vt:lpstr>Qui? Quoi? Ou?</vt:lpstr>
      <vt:lpstr>Qui? Nombre de personnes Homme, femme, enfants…</vt:lpstr>
      <vt:lpstr>Quoi? La situation nécessite aussi l’intervention de la police? Pompiers?...</vt:lpstr>
      <vt:lpstr>Ou? Lors de votre appel au secours, il s’agit de donner le lieu exact de l’accident!</vt:lpstr>
      <vt:lpstr>Les numéros d’urgence</vt:lpstr>
      <vt:lpstr>L’appel</vt:lpstr>
      <vt:lpstr>Voici ce que ça donne   &lt;en vrai &gt;!</vt:lpstr>
      <vt:lpstr>Sur la route, soudain, un accident!</vt:lpstr>
      <vt:lpstr>1ère partie pratique</vt:lpstr>
      <vt:lpstr>Comment porter secours?</vt:lpstr>
      <vt:lpstr>A vérifier en premier</vt:lpstr>
      <vt:lpstr>La conscience</vt:lpstr>
      <vt:lpstr>La respiration</vt:lpstr>
      <vt:lpstr>Présentation PowerPoint</vt:lpstr>
      <vt:lpstr>Il y a 3 situations possibles</vt:lpstr>
      <vt:lpstr>Personne inconsciente, sans respiration</vt:lpstr>
      <vt:lpstr>Démonstration du massage sur le manenquin</vt:lpstr>
      <vt:lpstr>Exercices sur le mannequin</vt:lpstr>
      <vt:lpstr>Le défibrillateur</vt:lpstr>
      <vt:lpstr>Démonstration du défibrillateur</vt:lpstr>
      <vt:lpstr>Exercice avec le défibrillateur</vt:lpstr>
      <vt:lpstr>La PLS, position latérale de sécurité</vt:lpstr>
      <vt:lpstr>La PLS, position latérale de sécurité</vt:lpstr>
      <vt:lpstr>Démonstration et exercice PLS</vt:lpstr>
      <vt:lpstr>Bilan de l’exercice…</vt:lpstr>
      <vt:lpstr>Constitution de groupe pour faire…la totale!</vt:lpstr>
      <vt:lpstr>Bilan de l’exercice…</vt:lpstr>
      <vt:lpstr>Accident / panne dans un tunnel</vt:lpstr>
      <vt:lpstr>Présentation PowerPoint</vt:lpstr>
      <vt:lpstr>Accident à éviter: monter et descendre de la cabine du camion</vt:lpstr>
      <vt:lpstr>Questions diverses</vt:lpstr>
      <vt:lpstr>Document officiel &amp; clôture du cours</vt:lpstr>
      <vt:lpstr>Merci pour votre participation et à bientôt!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Robert Küderli</dc:creator>
  <cp:lastModifiedBy>Robert Küderli</cp:lastModifiedBy>
  <cp:revision>3</cp:revision>
  <dcterms:created xsi:type="dcterms:W3CDTF">2021-01-13T14:54:55Z</dcterms:created>
  <dcterms:modified xsi:type="dcterms:W3CDTF">2021-04-04T17:09:39Z</dcterms:modified>
</cp:coreProperties>
</file>