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319" r:id="rId3"/>
    <p:sldId id="32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A8D2CF-AEF5-4AA6-B3BB-BEE087329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559837"/>
          </a:xfrm>
        </p:spPr>
        <p:txBody>
          <a:bodyPr>
            <a:normAutofit fontScale="90000"/>
          </a:bodyPr>
          <a:lstStyle/>
          <a:p>
            <a:pPr algn="ctr"/>
            <a:r>
              <a:rPr lang="fr-CH" u="sng" dirty="0"/>
              <a:t>Résumé chaine cinématique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F3099C-C25B-4A51-A90D-2EAADD56F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064" y="849087"/>
            <a:ext cx="3453345" cy="6008914"/>
          </a:xfrm>
        </p:spPr>
        <p:txBody>
          <a:bodyPr>
            <a:normAutofit/>
          </a:bodyPr>
          <a:lstStyle/>
          <a:p>
            <a:r>
              <a:rPr lang="fr-CH" sz="1200" dirty="0"/>
              <a:t>Coûts variables influencés par le chauffeur</a:t>
            </a:r>
          </a:p>
          <a:p>
            <a:r>
              <a:rPr lang="fr-CH" sz="1200" dirty="0"/>
              <a:t>Evolution depuis 1990 (norme Euro)</a:t>
            </a:r>
          </a:p>
          <a:p>
            <a:r>
              <a:rPr lang="fr-CH" sz="1200" dirty="0"/>
              <a:t>Fonctionnement du moteur</a:t>
            </a:r>
          </a:p>
          <a:p>
            <a:r>
              <a:rPr lang="fr-CH" sz="1200" dirty="0"/>
              <a:t>Injection Common Rail (CR)</a:t>
            </a:r>
          </a:p>
          <a:p>
            <a:r>
              <a:rPr lang="fr-CH" sz="1200" dirty="0"/>
              <a:t>Turbo</a:t>
            </a:r>
          </a:p>
          <a:p>
            <a:pPr marL="0" indent="0">
              <a:buNone/>
            </a:pPr>
            <a:endParaRPr lang="fr-CH" sz="1200" dirty="0"/>
          </a:p>
          <a:p>
            <a:r>
              <a:rPr lang="fr-CH" sz="1200" dirty="0"/>
              <a:t>Intercooler</a:t>
            </a:r>
          </a:p>
          <a:p>
            <a:pPr marL="0" indent="0">
              <a:buNone/>
            </a:pPr>
            <a:endParaRPr lang="fr-CH" sz="1200" dirty="0"/>
          </a:p>
          <a:p>
            <a:r>
              <a:rPr lang="fr-CH" sz="1200" dirty="0" err="1"/>
              <a:t>Adblue</a:t>
            </a:r>
            <a:endParaRPr lang="fr-CH" sz="1200" dirty="0"/>
          </a:p>
          <a:p>
            <a:r>
              <a:rPr lang="fr-CH" sz="1200" dirty="0"/>
              <a:t>Régulateur de vitesse (CC et ACC)</a:t>
            </a:r>
          </a:p>
          <a:p>
            <a:r>
              <a:rPr lang="fr-CH" sz="1200" dirty="0"/>
              <a:t>Limiteur de vitesse</a:t>
            </a:r>
          </a:p>
          <a:p>
            <a:r>
              <a:rPr lang="fr-CH" sz="1200" dirty="0"/>
              <a:t>Résistances durant la conduite</a:t>
            </a:r>
          </a:p>
          <a:p>
            <a:r>
              <a:rPr lang="fr-CH" sz="1200" dirty="0"/>
              <a:t>Chaine cinématique</a:t>
            </a:r>
          </a:p>
          <a:p>
            <a:endParaRPr lang="fr-CH" sz="1200" dirty="0"/>
          </a:p>
          <a:p>
            <a:r>
              <a:rPr lang="fr-CH" sz="1200" dirty="0"/>
              <a:t>Couple de rotation</a:t>
            </a:r>
          </a:p>
          <a:p>
            <a:r>
              <a:rPr lang="fr-CH" sz="1200" dirty="0"/>
              <a:t>Calcul de la consommation de carburant</a:t>
            </a:r>
          </a:p>
          <a:p>
            <a:r>
              <a:rPr lang="fr-CH" sz="1200" dirty="0"/>
              <a:t>Calcul de la consommation de carburant</a:t>
            </a:r>
          </a:p>
          <a:p>
            <a:r>
              <a:rPr lang="fr-CH" sz="1200" dirty="0"/>
              <a:t>Conduite éco </a:t>
            </a:r>
            <a:endParaRPr lang="fr-CH" sz="1600" dirty="0"/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76639DC2-B956-4302-8A2E-4DF561E100DF}"/>
              </a:ext>
            </a:extLst>
          </p:cNvPr>
          <p:cNvSpPr txBox="1">
            <a:spLocks/>
          </p:cNvSpPr>
          <p:nvPr/>
        </p:nvSpPr>
        <p:spPr>
          <a:xfrm>
            <a:off x="4166409" y="849086"/>
            <a:ext cx="5812931" cy="6008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H" sz="1200" dirty="0"/>
              <a:t>Total 24% (Pneus 3% / Carburant 13% / Maintenance 8%)</a:t>
            </a:r>
          </a:p>
          <a:p>
            <a:pPr marL="0" indent="0">
              <a:buNone/>
            </a:pPr>
            <a:r>
              <a:rPr lang="fr-CH" sz="1200" dirty="0"/>
              <a:t>Euro0 1990 et Euro6 2014 Nox (14.4 à 0.4) et PM (0.7 à 0.01) -97%</a:t>
            </a:r>
          </a:p>
          <a:p>
            <a:pPr marL="0" indent="0">
              <a:buNone/>
            </a:pPr>
            <a:r>
              <a:rPr lang="fr-CH" sz="1200" dirty="0"/>
              <a:t>Aspiration / Compression / Injection (dilatation) / Echappement</a:t>
            </a:r>
          </a:p>
          <a:p>
            <a:pPr marL="0" indent="0">
              <a:buNone/>
            </a:pPr>
            <a:r>
              <a:rPr lang="fr-CH" sz="1200" dirty="0"/>
              <a:t>Pression élevée (2’500 bars) / Moment / Quantité</a:t>
            </a:r>
          </a:p>
          <a:p>
            <a:pPr marL="0" indent="0">
              <a:buNone/>
            </a:pPr>
            <a:r>
              <a:rPr lang="fr-CH" sz="1200" dirty="0"/>
              <a:t>Turbine chaude échappement / Turbine froide admission / Pousse l’air</a:t>
            </a:r>
          </a:p>
          <a:p>
            <a:pPr marL="0" indent="0">
              <a:buNone/>
            </a:pPr>
            <a:r>
              <a:rPr lang="fr-CH" sz="1200" dirty="0"/>
              <a:t>dans la chambre de combustion </a:t>
            </a:r>
          </a:p>
          <a:p>
            <a:pPr marL="0" indent="0">
              <a:buNone/>
            </a:pPr>
            <a:r>
              <a:rPr lang="fr-CH" sz="1200" dirty="0"/>
              <a:t>Refroidi l’air entre le turbo et la chambre de combustion / Air froid =</a:t>
            </a:r>
          </a:p>
          <a:p>
            <a:pPr marL="0" indent="0">
              <a:buNone/>
            </a:pPr>
            <a:r>
              <a:rPr lang="fr-CH" sz="1200" dirty="0"/>
              <a:t>moins de densité donc plus d’oxygène dans le même volume</a:t>
            </a:r>
          </a:p>
          <a:p>
            <a:pPr marL="0" indent="0">
              <a:buNone/>
            </a:pPr>
            <a:r>
              <a:rPr lang="fr-CH" sz="1200" dirty="0"/>
              <a:t>Injecté dans l'échappement pour réduire les Nox (oxides d’azote)</a:t>
            </a:r>
          </a:p>
          <a:p>
            <a:pPr marL="0" indent="0">
              <a:buNone/>
            </a:pPr>
            <a:r>
              <a:rPr lang="fr-CH" sz="1200" dirty="0"/>
              <a:t>Conduite plus détendue / Allure plus régulière</a:t>
            </a:r>
          </a:p>
          <a:p>
            <a:pPr marL="0" indent="0">
              <a:buNone/>
            </a:pPr>
            <a:r>
              <a:rPr lang="fr-CH" sz="1200" dirty="0"/>
              <a:t>Conduite en localité / Vitesse max pas dépassée</a:t>
            </a:r>
          </a:p>
          <a:p>
            <a:pPr marL="0" indent="0">
              <a:buNone/>
            </a:pPr>
            <a:r>
              <a:rPr lang="fr-CH" sz="1200" dirty="0"/>
              <a:t>Roulement / Accélération / Air / Montée</a:t>
            </a:r>
          </a:p>
          <a:p>
            <a:pPr marL="0" indent="0">
              <a:buNone/>
            </a:pPr>
            <a:r>
              <a:rPr lang="fr-CH" sz="1200" dirty="0"/>
              <a:t>Moteur / Embrayage / Boite de vitesse / Arbre de transmission /</a:t>
            </a:r>
          </a:p>
          <a:p>
            <a:pPr marL="0" indent="0">
              <a:buNone/>
            </a:pPr>
            <a:r>
              <a:rPr lang="fr-CH" sz="1200" dirty="0"/>
              <a:t>Différentiel / Arbre de roue / Roues</a:t>
            </a:r>
          </a:p>
          <a:p>
            <a:pPr marL="0" indent="0">
              <a:buNone/>
            </a:pPr>
            <a:r>
              <a:rPr lang="fr-CH" sz="1200" dirty="0"/>
              <a:t>Force circulaire / Zone verte / Meilleur rendement/ Entre 1000 et 1500 t/min</a:t>
            </a:r>
          </a:p>
          <a:p>
            <a:pPr marL="0" indent="0">
              <a:buNone/>
            </a:pPr>
            <a:r>
              <a:rPr lang="fr-CH" sz="1200" dirty="0"/>
              <a:t>Distance et carburant : litres x 100 / km = l/100 km</a:t>
            </a:r>
          </a:p>
          <a:p>
            <a:pPr marL="0" indent="0">
              <a:buNone/>
            </a:pPr>
            <a:r>
              <a:rPr lang="fr-CH" sz="1200" dirty="0"/>
              <a:t>Distance et conso : l/100 km x km / 100 = litres</a:t>
            </a:r>
          </a:p>
          <a:p>
            <a:pPr marL="0" indent="0">
              <a:buNone/>
            </a:pPr>
            <a:r>
              <a:rPr lang="fr-CH" sz="1200" dirty="0"/>
              <a:t>Zone verte du compte tour/ Grand rapport = bas régime / Couper les gaz tôt /</a:t>
            </a:r>
          </a:p>
          <a:p>
            <a:pPr marL="0" indent="0">
              <a:buNone/>
            </a:pPr>
            <a:r>
              <a:rPr lang="fr-CH" sz="1200" dirty="0"/>
              <a:t>Anticipation / Faire en sorte de ne pas s’arrêter</a:t>
            </a:r>
          </a:p>
        </p:txBody>
      </p:sp>
    </p:spTree>
    <p:extLst>
      <p:ext uri="{BB962C8B-B14F-4D97-AF65-F5344CB8AC3E}">
        <p14:creationId xmlns:p14="http://schemas.microsoft.com/office/powerpoint/2010/main" val="222755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212FE5-BF7F-49DC-9A0D-41C6BAD1C362}"/>
              </a:ext>
            </a:extLst>
          </p:cNvPr>
          <p:cNvSpPr/>
          <p:nvPr/>
        </p:nvSpPr>
        <p:spPr>
          <a:xfrm>
            <a:off x="332510" y="2705725"/>
            <a:ext cx="936567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000" b="0" i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Questions - Réponses</a:t>
            </a:r>
          </a:p>
        </p:txBody>
      </p:sp>
    </p:spTree>
    <p:extLst>
      <p:ext uri="{BB962C8B-B14F-4D97-AF65-F5344CB8AC3E}">
        <p14:creationId xmlns:p14="http://schemas.microsoft.com/office/powerpoint/2010/main" val="3489842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212FE5-BF7F-49DC-9A0D-41C6BAD1C362}"/>
              </a:ext>
            </a:extLst>
          </p:cNvPr>
          <p:cNvSpPr/>
          <p:nvPr/>
        </p:nvSpPr>
        <p:spPr>
          <a:xfrm>
            <a:off x="332510" y="2200900"/>
            <a:ext cx="936567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000" b="0" i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Merci pour votre participation</a:t>
            </a:r>
          </a:p>
        </p:txBody>
      </p:sp>
    </p:spTree>
    <p:extLst>
      <p:ext uri="{BB962C8B-B14F-4D97-AF65-F5344CB8AC3E}">
        <p14:creationId xmlns:p14="http://schemas.microsoft.com/office/powerpoint/2010/main" val="25097272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160</TotalTime>
  <Words>286</Words>
  <Application>Microsoft Office PowerPoint</Application>
  <PresentationFormat>Grand écran</PresentationFormat>
  <Paragraphs>40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Facette</vt:lpstr>
      <vt:lpstr>Résumé chaine cinématique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Christian</dc:creator>
  <cp:lastModifiedBy>Christian</cp:lastModifiedBy>
  <cp:revision>20</cp:revision>
  <dcterms:created xsi:type="dcterms:W3CDTF">2020-06-18T14:12:16Z</dcterms:created>
  <dcterms:modified xsi:type="dcterms:W3CDTF">2020-08-13T15:37:54Z</dcterms:modified>
</cp:coreProperties>
</file>