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70"/>
  </p:notesMasterIdLst>
  <p:sldIdLst>
    <p:sldId id="256" r:id="rId2"/>
    <p:sldId id="257" r:id="rId3"/>
    <p:sldId id="258" r:id="rId4"/>
    <p:sldId id="260" r:id="rId5"/>
    <p:sldId id="259" r:id="rId6"/>
    <p:sldId id="273" r:id="rId7"/>
    <p:sldId id="274" r:id="rId8"/>
    <p:sldId id="275" r:id="rId9"/>
    <p:sldId id="276" r:id="rId10"/>
    <p:sldId id="277" r:id="rId11"/>
    <p:sldId id="278" r:id="rId12"/>
    <p:sldId id="279" r:id="rId13"/>
    <p:sldId id="261" r:id="rId14"/>
    <p:sldId id="262" r:id="rId15"/>
    <p:sldId id="263" r:id="rId16"/>
    <p:sldId id="264" r:id="rId17"/>
    <p:sldId id="265" r:id="rId18"/>
    <p:sldId id="266" r:id="rId19"/>
    <p:sldId id="267" r:id="rId20"/>
    <p:sldId id="268" r:id="rId21"/>
    <p:sldId id="460" r:id="rId22"/>
    <p:sldId id="271" r:id="rId23"/>
    <p:sldId id="431" r:id="rId24"/>
    <p:sldId id="269" r:id="rId25"/>
    <p:sldId id="270" r:id="rId26"/>
    <p:sldId id="429" r:id="rId27"/>
    <p:sldId id="432" r:id="rId28"/>
    <p:sldId id="438" r:id="rId29"/>
    <p:sldId id="453" r:id="rId30"/>
    <p:sldId id="439" r:id="rId31"/>
    <p:sldId id="440" r:id="rId32"/>
    <p:sldId id="441" r:id="rId33"/>
    <p:sldId id="442" r:id="rId34"/>
    <p:sldId id="443" r:id="rId35"/>
    <p:sldId id="444" r:id="rId36"/>
    <p:sldId id="445" r:id="rId37"/>
    <p:sldId id="446" r:id="rId38"/>
    <p:sldId id="449" r:id="rId39"/>
    <p:sldId id="450" r:id="rId40"/>
    <p:sldId id="448" r:id="rId41"/>
    <p:sldId id="451" r:id="rId42"/>
    <p:sldId id="454" r:id="rId43"/>
    <p:sldId id="461" r:id="rId44"/>
    <p:sldId id="462" r:id="rId45"/>
    <p:sldId id="463" r:id="rId46"/>
    <p:sldId id="464" r:id="rId47"/>
    <p:sldId id="465" r:id="rId48"/>
    <p:sldId id="466" r:id="rId49"/>
    <p:sldId id="467" r:id="rId50"/>
    <p:sldId id="468" r:id="rId51"/>
    <p:sldId id="469" r:id="rId52"/>
    <p:sldId id="470" r:id="rId53"/>
    <p:sldId id="471" r:id="rId54"/>
    <p:sldId id="472" r:id="rId55"/>
    <p:sldId id="286" r:id="rId56"/>
    <p:sldId id="473" r:id="rId57"/>
    <p:sldId id="474" r:id="rId58"/>
    <p:sldId id="475" r:id="rId59"/>
    <p:sldId id="476" r:id="rId60"/>
    <p:sldId id="477" r:id="rId61"/>
    <p:sldId id="272" r:id="rId62"/>
    <p:sldId id="280" r:id="rId63"/>
    <p:sldId id="281" r:id="rId64"/>
    <p:sldId id="289" r:id="rId65"/>
    <p:sldId id="282" r:id="rId66"/>
    <p:sldId id="283" r:id="rId67"/>
    <p:sldId id="284" r:id="rId68"/>
    <p:sldId id="285" r:id="rId6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7"/>
    <p:restoredTop sz="94756"/>
  </p:normalViewPr>
  <p:slideViewPr>
    <p:cSldViewPr snapToGrid="0" snapToObjects="1">
      <p:cViewPr varScale="1">
        <p:scale>
          <a:sx n="89" d="100"/>
          <a:sy n="89" d="100"/>
        </p:scale>
        <p:origin x="8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CB828-3618-4E8A-AA33-E5AED75DFBF5}"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2D0D2FE3-9CA7-4F6C-A9F1-2179969397AB}">
      <dgm:prSet/>
      <dgm:spPr/>
      <dgm:t>
        <a:bodyPr/>
        <a:lstStyle/>
        <a:p>
          <a:r>
            <a:rPr lang="fr-FR" b="1" dirty="0"/>
            <a:t>Matin</a:t>
          </a:r>
          <a:r>
            <a:rPr lang="fr-FR" dirty="0"/>
            <a:t>, petit déjeuner à base de pain complet, œufs, fromage, jambon cuit, café, thé</a:t>
          </a:r>
          <a:endParaRPr lang="en-US" dirty="0"/>
        </a:p>
      </dgm:t>
    </dgm:pt>
    <dgm:pt modelId="{0B0EB0E4-9308-4AE0-A7D8-10BE15EB6057}" type="parTrans" cxnId="{7542F0F0-8C91-4704-80B6-FB7C4F542108}">
      <dgm:prSet/>
      <dgm:spPr/>
      <dgm:t>
        <a:bodyPr/>
        <a:lstStyle/>
        <a:p>
          <a:endParaRPr lang="en-US"/>
        </a:p>
      </dgm:t>
    </dgm:pt>
    <dgm:pt modelId="{6E7E03B7-CF3A-4A59-A246-2D07CCD13BA3}" type="sibTrans" cxnId="{7542F0F0-8C91-4704-80B6-FB7C4F542108}">
      <dgm:prSet/>
      <dgm:spPr/>
      <dgm:t>
        <a:bodyPr/>
        <a:lstStyle/>
        <a:p>
          <a:endParaRPr lang="en-US"/>
        </a:p>
      </dgm:t>
    </dgm:pt>
    <dgm:pt modelId="{A8379AA5-F556-4988-ABAD-E6C5561D2D0F}">
      <dgm:prSet/>
      <dgm:spPr/>
      <dgm:t>
        <a:bodyPr/>
        <a:lstStyle/>
        <a:p>
          <a:r>
            <a:rPr lang="fr-FR" b="1" dirty="0"/>
            <a:t>Collation</a:t>
          </a:r>
          <a:r>
            <a:rPr lang="fr-FR" dirty="0"/>
            <a:t> vers 9h00, fruits secs, noix, amandes, fruits</a:t>
          </a:r>
          <a:endParaRPr lang="en-US" dirty="0"/>
        </a:p>
      </dgm:t>
    </dgm:pt>
    <dgm:pt modelId="{CC8B76DB-84C7-44FF-85B3-C4B5BDD1B159}" type="parTrans" cxnId="{5B7F9A62-D8BA-45D3-ACFD-66CB9E7572FA}">
      <dgm:prSet/>
      <dgm:spPr/>
      <dgm:t>
        <a:bodyPr/>
        <a:lstStyle/>
        <a:p>
          <a:endParaRPr lang="en-US"/>
        </a:p>
      </dgm:t>
    </dgm:pt>
    <dgm:pt modelId="{E457BC8E-F92A-4D89-9EA7-A1B8BED20BA8}" type="sibTrans" cxnId="{5B7F9A62-D8BA-45D3-ACFD-66CB9E7572FA}">
      <dgm:prSet/>
      <dgm:spPr/>
      <dgm:t>
        <a:bodyPr/>
        <a:lstStyle/>
        <a:p>
          <a:endParaRPr lang="en-US"/>
        </a:p>
      </dgm:t>
    </dgm:pt>
    <dgm:pt modelId="{C3034C62-0168-46DF-ADC0-EBBDB80994BC}">
      <dgm:prSet/>
      <dgm:spPr/>
      <dgm:t>
        <a:bodyPr/>
        <a:lstStyle/>
        <a:p>
          <a:r>
            <a:rPr lang="fr-FR" b="1"/>
            <a:t>Repas de midi</a:t>
          </a:r>
          <a:r>
            <a:rPr lang="fr-FR"/>
            <a:t>, légumes, un peu de féculants, viande pas plus de 2x par semaine, poisson</a:t>
          </a:r>
          <a:endParaRPr lang="en-US"/>
        </a:p>
      </dgm:t>
    </dgm:pt>
    <dgm:pt modelId="{0F1EF558-DCB5-42D3-BD62-EA4CBDDB8F05}" type="parTrans" cxnId="{1DE85A3F-8C6C-4787-A79F-144757F292F9}">
      <dgm:prSet/>
      <dgm:spPr/>
      <dgm:t>
        <a:bodyPr/>
        <a:lstStyle/>
        <a:p>
          <a:endParaRPr lang="en-US"/>
        </a:p>
      </dgm:t>
    </dgm:pt>
    <dgm:pt modelId="{A8F1777F-8266-4F02-AED0-AF6E99E23202}" type="sibTrans" cxnId="{1DE85A3F-8C6C-4787-A79F-144757F292F9}">
      <dgm:prSet/>
      <dgm:spPr/>
      <dgm:t>
        <a:bodyPr/>
        <a:lstStyle/>
        <a:p>
          <a:endParaRPr lang="en-US"/>
        </a:p>
      </dgm:t>
    </dgm:pt>
    <dgm:pt modelId="{B11A399B-5854-451F-824D-4AB4D4060D84}">
      <dgm:prSet/>
      <dgm:spPr/>
      <dgm:t>
        <a:bodyPr/>
        <a:lstStyle/>
        <a:p>
          <a:r>
            <a:rPr lang="fr-FR" b="1"/>
            <a:t>Soir</a:t>
          </a:r>
          <a:r>
            <a:rPr lang="fr-FR"/>
            <a:t>, repas léger, fruits, salades, bouillon, soupe…</a:t>
          </a:r>
          <a:endParaRPr lang="en-US"/>
        </a:p>
      </dgm:t>
    </dgm:pt>
    <dgm:pt modelId="{1CB996B3-0025-4A81-BF02-525418A1D729}" type="parTrans" cxnId="{1BE6E182-C68E-4108-BF15-43512A26F300}">
      <dgm:prSet/>
      <dgm:spPr/>
      <dgm:t>
        <a:bodyPr/>
        <a:lstStyle/>
        <a:p>
          <a:endParaRPr lang="en-US"/>
        </a:p>
      </dgm:t>
    </dgm:pt>
    <dgm:pt modelId="{1AE68381-63F1-4B7C-AE01-BC1E14FC10EE}" type="sibTrans" cxnId="{1BE6E182-C68E-4108-BF15-43512A26F300}">
      <dgm:prSet/>
      <dgm:spPr/>
      <dgm:t>
        <a:bodyPr/>
        <a:lstStyle/>
        <a:p>
          <a:endParaRPr lang="en-US"/>
        </a:p>
      </dgm:t>
    </dgm:pt>
    <dgm:pt modelId="{451C9CD3-4C31-094F-B31D-9728EF86A431}" type="pres">
      <dgm:prSet presAssocID="{CFACB828-3618-4E8A-AA33-E5AED75DFBF5}" presName="vert0" presStyleCnt="0">
        <dgm:presLayoutVars>
          <dgm:dir/>
          <dgm:animOne val="branch"/>
          <dgm:animLvl val="lvl"/>
        </dgm:presLayoutVars>
      </dgm:prSet>
      <dgm:spPr/>
    </dgm:pt>
    <dgm:pt modelId="{CCB5684C-80C7-2E4D-87EC-02667961DB7E}" type="pres">
      <dgm:prSet presAssocID="{2D0D2FE3-9CA7-4F6C-A9F1-2179969397AB}" presName="thickLine" presStyleLbl="alignNode1" presStyleIdx="0" presStyleCnt="4"/>
      <dgm:spPr/>
    </dgm:pt>
    <dgm:pt modelId="{965F3ADE-734D-E24C-8747-B221EA1D03B8}" type="pres">
      <dgm:prSet presAssocID="{2D0D2FE3-9CA7-4F6C-A9F1-2179969397AB}" presName="horz1" presStyleCnt="0"/>
      <dgm:spPr/>
    </dgm:pt>
    <dgm:pt modelId="{E3465D96-3CE9-A246-A80D-1DD7F9BEB9CA}" type="pres">
      <dgm:prSet presAssocID="{2D0D2FE3-9CA7-4F6C-A9F1-2179969397AB}" presName="tx1" presStyleLbl="revTx" presStyleIdx="0" presStyleCnt="4"/>
      <dgm:spPr/>
    </dgm:pt>
    <dgm:pt modelId="{3C02C184-269C-7C4E-A230-53CDB3AA4DCE}" type="pres">
      <dgm:prSet presAssocID="{2D0D2FE3-9CA7-4F6C-A9F1-2179969397AB}" presName="vert1" presStyleCnt="0"/>
      <dgm:spPr/>
    </dgm:pt>
    <dgm:pt modelId="{29649987-2024-7443-9542-5CE9D107AAB7}" type="pres">
      <dgm:prSet presAssocID="{A8379AA5-F556-4988-ABAD-E6C5561D2D0F}" presName="thickLine" presStyleLbl="alignNode1" presStyleIdx="1" presStyleCnt="4"/>
      <dgm:spPr/>
    </dgm:pt>
    <dgm:pt modelId="{53429A87-93C5-3444-A89F-673798EB24A5}" type="pres">
      <dgm:prSet presAssocID="{A8379AA5-F556-4988-ABAD-E6C5561D2D0F}" presName="horz1" presStyleCnt="0"/>
      <dgm:spPr/>
    </dgm:pt>
    <dgm:pt modelId="{07C50B34-FEFB-4945-931A-E3F5C662A504}" type="pres">
      <dgm:prSet presAssocID="{A8379AA5-F556-4988-ABAD-E6C5561D2D0F}" presName="tx1" presStyleLbl="revTx" presStyleIdx="1" presStyleCnt="4"/>
      <dgm:spPr/>
    </dgm:pt>
    <dgm:pt modelId="{6751DE8F-74CE-4444-883F-EE0CC1ADFC5F}" type="pres">
      <dgm:prSet presAssocID="{A8379AA5-F556-4988-ABAD-E6C5561D2D0F}" presName="vert1" presStyleCnt="0"/>
      <dgm:spPr/>
    </dgm:pt>
    <dgm:pt modelId="{A369124A-BA7F-494A-96C8-D2B6E7D06A97}" type="pres">
      <dgm:prSet presAssocID="{C3034C62-0168-46DF-ADC0-EBBDB80994BC}" presName="thickLine" presStyleLbl="alignNode1" presStyleIdx="2" presStyleCnt="4"/>
      <dgm:spPr/>
    </dgm:pt>
    <dgm:pt modelId="{0D086C56-B713-764B-ABF4-129992AF7481}" type="pres">
      <dgm:prSet presAssocID="{C3034C62-0168-46DF-ADC0-EBBDB80994BC}" presName="horz1" presStyleCnt="0"/>
      <dgm:spPr/>
    </dgm:pt>
    <dgm:pt modelId="{10C9AE4A-0BFD-7147-ACE5-69FE437949C8}" type="pres">
      <dgm:prSet presAssocID="{C3034C62-0168-46DF-ADC0-EBBDB80994BC}" presName="tx1" presStyleLbl="revTx" presStyleIdx="2" presStyleCnt="4"/>
      <dgm:spPr/>
    </dgm:pt>
    <dgm:pt modelId="{A398175F-890A-AD43-BCEE-0ECA36AF8D1B}" type="pres">
      <dgm:prSet presAssocID="{C3034C62-0168-46DF-ADC0-EBBDB80994BC}" presName="vert1" presStyleCnt="0"/>
      <dgm:spPr/>
    </dgm:pt>
    <dgm:pt modelId="{D4AA664E-704D-784C-B44C-37B7069CB81E}" type="pres">
      <dgm:prSet presAssocID="{B11A399B-5854-451F-824D-4AB4D4060D84}" presName="thickLine" presStyleLbl="alignNode1" presStyleIdx="3" presStyleCnt="4"/>
      <dgm:spPr/>
    </dgm:pt>
    <dgm:pt modelId="{4B7D7102-047D-6849-A2B5-657CE1AE0424}" type="pres">
      <dgm:prSet presAssocID="{B11A399B-5854-451F-824D-4AB4D4060D84}" presName="horz1" presStyleCnt="0"/>
      <dgm:spPr/>
    </dgm:pt>
    <dgm:pt modelId="{9EAD57AE-BA9F-904E-BC3F-A266E5694A1B}" type="pres">
      <dgm:prSet presAssocID="{B11A399B-5854-451F-824D-4AB4D4060D84}" presName="tx1" presStyleLbl="revTx" presStyleIdx="3" presStyleCnt="4"/>
      <dgm:spPr/>
    </dgm:pt>
    <dgm:pt modelId="{92C0B7F3-5F60-A642-8E33-5E2097D3A98C}" type="pres">
      <dgm:prSet presAssocID="{B11A399B-5854-451F-824D-4AB4D4060D84}" presName="vert1" presStyleCnt="0"/>
      <dgm:spPr/>
    </dgm:pt>
  </dgm:ptLst>
  <dgm:cxnLst>
    <dgm:cxn modelId="{1DE85A3F-8C6C-4787-A79F-144757F292F9}" srcId="{CFACB828-3618-4E8A-AA33-E5AED75DFBF5}" destId="{C3034C62-0168-46DF-ADC0-EBBDB80994BC}" srcOrd="2" destOrd="0" parTransId="{0F1EF558-DCB5-42D3-BD62-EA4CBDDB8F05}" sibTransId="{A8F1777F-8266-4F02-AED0-AF6E99E23202}"/>
    <dgm:cxn modelId="{6B2DA343-9B80-C747-BB04-75A08DF71D11}" type="presOf" srcId="{2D0D2FE3-9CA7-4F6C-A9F1-2179969397AB}" destId="{E3465D96-3CE9-A246-A80D-1DD7F9BEB9CA}" srcOrd="0" destOrd="0" presId="urn:microsoft.com/office/officeart/2008/layout/LinedList"/>
    <dgm:cxn modelId="{5B7F9A62-D8BA-45D3-ACFD-66CB9E7572FA}" srcId="{CFACB828-3618-4E8A-AA33-E5AED75DFBF5}" destId="{A8379AA5-F556-4988-ABAD-E6C5561D2D0F}" srcOrd="1" destOrd="0" parTransId="{CC8B76DB-84C7-44FF-85B3-C4B5BDD1B159}" sibTransId="{E457BC8E-F92A-4D89-9EA7-A1B8BED20BA8}"/>
    <dgm:cxn modelId="{478DDA70-9853-D946-BA04-813E79A8CC70}" type="presOf" srcId="{A8379AA5-F556-4988-ABAD-E6C5561D2D0F}" destId="{07C50B34-FEFB-4945-931A-E3F5C662A504}" srcOrd="0" destOrd="0" presId="urn:microsoft.com/office/officeart/2008/layout/LinedList"/>
    <dgm:cxn modelId="{1BE6E182-C68E-4108-BF15-43512A26F300}" srcId="{CFACB828-3618-4E8A-AA33-E5AED75DFBF5}" destId="{B11A399B-5854-451F-824D-4AB4D4060D84}" srcOrd="3" destOrd="0" parTransId="{1CB996B3-0025-4A81-BF02-525418A1D729}" sibTransId="{1AE68381-63F1-4B7C-AE01-BC1E14FC10EE}"/>
    <dgm:cxn modelId="{D2E8CED5-98B4-D649-9D83-1C0F53A29E20}" type="presOf" srcId="{CFACB828-3618-4E8A-AA33-E5AED75DFBF5}" destId="{451C9CD3-4C31-094F-B31D-9728EF86A431}" srcOrd="0" destOrd="0" presId="urn:microsoft.com/office/officeart/2008/layout/LinedList"/>
    <dgm:cxn modelId="{EBB8F4E8-21AF-4C49-825F-26B0F3248954}" type="presOf" srcId="{B11A399B-5854-451F-824D-4AB4D4060D84}" destId="{9EAD57AE-BA9F-904E-BC3F-A266E5694A1B}" srcOrd="0" destOrd="0" presId="urn:microsoft.com/office/officeart/2008/layout/LinedList"/>
    <dgm:cxn modelId="{7542F0F0-8C91-4704-80B6-FB7C4F542108}" srcId="{CFACB828-3618-4E8A-AA33-E5AED75DFBF5}" destId="{2D0D2FE3-9CA7-4F6C-A9F1-2179969397AB}" srcOrd="0" destOrd="0" parTransId="{0B0EB0E4-9308-4AE0-A7D8-10BE15EB6057}" sibTransId="{6E7E03B7-CF3A-4A59-A246-2D07CCD13BA3}"/>
    <dgm:cxn modelId="{098C83F5-B8A1-CC47-8F3F-667C2B9F21A8}" type="presOf" srcId="{C3034C62-0168-46DF-ADC0-EBBDB80994BC}" destId="{10C9AE4A-0BFD-7147-ACE5-69FE437949C8}" srcOrd="0" destOrd="0" presId="urn:microsoft.com/office/officeart/2008/layout/LinedList"/>
    <dgm:cxn modelId="{DC8922F3-243F-D54F-8B1C-37309CE1CBEB}" type="presParOf" srcId="{451C9CD3-4C31-094F-B31D-9728EF86A431}" destId="{CCB5684C-80C7-2E4D-87EC-02667961DB7E}" srcOrd="0" destOrd="0" presId="urn:microsoft.com/office/officeart/2008/layout/LinedList"/>
    <dgm:cxn modelId="{49D17636-2CF8-7941-B152-783B0E349A7F}" type="presParOf" srcId="{451C9CD3-4C31-094F-B31D-9728EF86A431}" destId="{965F3ADE-734D-E24C-8747-B221EA1D03B8}" srcOrd="1" destOrd="0" presId="urn:microsoft.com/office/officeart/2008/layout/LinedList"/>
    <dgm:cxn modelId="{0A05F7C6-4EA6-DC44-ABF3-D37D3063AF99}" type="presParOf" srcId="{965F3ADE-734D-E24C-8747-B221EA1D03B8}" destId="{E3465D96-3CE9-A246-A80D-1DD7F9BEB9CA}" srcOrd="0" destOrd="0" presId="urn:microsoft.com/office/officeart/2008/layout/LinedList"/>
    <dgm:cxn modelId="{A3CA26B8-5956-7F4D-930E-89004AE01F8D}" type="presParOf" srcId="{965F3ADE-734D-E24C-8747-B221EA1D03B8}" destId="{3C02C184-269C-7C4E-A230-53CDB3AA4DCE}" srcOrd="1" destOrd="0" presId="urn:microsoft.com/office/officeart/2008/layout/LinedList"/>
    <dgm:cxn modelId="{D4B1CAC0-F683-EA4C-97F7-26D93FAA1862}" type="presParOf" srcId="{451C9CD3-4C31-094F-B31D-9728EF86A431}" destId="{29649987-2024-7443-9542-5CE9D107AAB7}" srcOrd="2" destOrd="0" presId="urn:microsoft.com/office/officeart/2008/layout/LinedList"/>
    <dgm:cxn modelId="{8C1BD8DF-864C-8742-8CCC-64B066735542}" type="presParOf" srcId="{451C9CD3-4C31-094F-B31D-9728EF86A431}" destId="{53429A87-93C5-3444-A89F-673798EB24A5}" srcOrd="3" destOrd="0" presId="urn:microsoft.com/office/officeart/2008/layout/LinedList"/>
    <dgm:cxn modelId="{D61946B3-C737-734D-A3D9-3AE3B9BDC93D}" type="presParOf" srcId="{53429A87-93C5-3444-A89F-673798EB24A5}" destId="{07C50B34-FEFB-4945-931A-E3F5C662A504}" srcOrd="0" destOrd="0" presId="urn:microsoft.com/office/officeart/2008/layout/LinedList"/>
    <dgm:cxn modelId="{B5CD5772-A3E1-B14D-9DAC-C4016A7BDD4F}" type="presParOf" srcId="{53429A87-93C5-3444-A89F-673798EB24A5}" destId="{6751DE8F-74CE-4444-883F-EE0CC1ADFC5F}" srcOrd="1" destOrd="0" presId="urn:microsoft.com/office/officeart/2008/layout/LinedList"/>
    <dgm:cxn modelId="{2228A092-67B9-7C47-BB47-5A45A5C1996D}" type="presParOf" srcId="{451C9CD3-4C31-094F-B31D-9728EF86A431}" destId="{A369124A-BA7F-494A-96C8-D2B6E7D06A97}" srcOrd="4" destOrd="0" presId="urn:microsoft.com/office/officeart/2008/layout/LinedList"/>
    <dgm:cxn modelId="{F8F4ED12-EB20-BB43-B380-0A9038565140}" type="presParOf" srcId="{451C9CD3-4C31-094F-B31D-9728EF86A431}" destId="{0D086C56-B713-764B-ABF4-129992AF7481}" srcOrd="5" destOrd="0" presId="urn:microsoft.com/office/officeart/2008/layout/LinedList"/>
    <dgm:cxn modelId="{CCCA267A-A62B-8548-B379-A6E832AB5BE9}" type="presParOf" srcId="{0D086C56-B713-764B-ABF4-129992AF7481}" destId="{10C9AE4A-0BFD-7147-ACE5-69FE437949C8}" srcOrd="0" destOrd="0" presId="urn:microsoft.com/office/officeart/2008/layout/LinedList"/>
    <dgm:cxn modelId="{C5AC245F-9D54-E444-B704-38E727B59A4B}" type="presParOf" srcId="{0D086C56-B713-764B-ABF4-129992AF7481}" destId="{A398175F-890A-AD43-BCEE-0ECA36AF8D1B}" srcOrd="1" destOrd="0" presId="urn:microsoft.com/office/officeart/2008/layout/LinedList"/>
    <dgm:cxn modelId="{67966327-0A35-5C4A-8D93-7D613BB39EBA}" type="presParOf" srcId="{451C9CD3-4C31-094F-B31D-9728EF86A431}" destId="{D4AA664E-704D-784C-B44C-37B7069CB81E}" srcOrd="6" destOrd="0" presId="urn:microsoft.com/office/officeart/2008/layout/LinedList"/>
    <dgm:cxn modelId="{8DEC59FF-B148-5144-BACD-D711343504E5}" type="presParOf" srcId="{451C9CD3-4C31-094F-B31D-9728EF86A431}" destId="{4B7D7102-047D-6849-A2B5-657CE1AE0424}" srcOrd="7" destOrd="0" presId="urn:microsoft.com/office/officeart/2008/layout/LinedList"/>
    <dgm:cxn modelId="{03ED5ECC-3D39-AD4F-A4FF-018B12984FBB}" type="presParOf" srcId="{4B7D7102-047D-6849-A2B5-657CE1AE0424}" destId="{9EAD57AE-BA9F-904E-BC3F-A266E5694A1B}" srcOrd="0" destOrd="0" presId="urn:microsoft.com/office/officeart/2008/layout/LinedList"/>
    <dgm:cxn modelId="{4585BD18-A2A2-F848-B219-40AC5AB18AB5}" type="presParOf" srcId="{4B7D7102-047D-6849-A2B5-657CE1AE0424}" destId="{92C0B7F3-5F60-A642-8E33-5E2097D3A98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5684C-80C7-2E4D-87EC-02667961DB7E}">
      <dsp:nvSpPr>
        <dsp:cNvPr id="0" name=""/>
        <dsp:cNvSpPr/>
      </dsp:nvSpPr>
      <dsp:spPr>
        <a:xfrm>
          <a:off x="0" y="0"/>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65D96-3CE9-A246-A80D-1DD7F9BEB9CA}">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dirty="0"/>
            <a:t>Matin</a:t>
          </a:r>
          <a:r>
            <a:rPr lang="fr-FR" sz="2800" kern="1200" dirty="0"/>
            <a:t>, petit déjeuner à base de pain complet, œufs, fromage, jambon cuit, café, thé</a:t>
          </a:r>
          <a:endParaRPr lang="en-US" sz="2800" kern="1200" dirty="0"/>
        </a:p>
      </dsp:txBody>
      <dsp:txXfrm>
        <a:off x="0" y="0"/>
        <a:ext cx="6291714" cy="1382683"/>
      </dsp:txXfrm>
    </dsp:sp>
    <dsp:sp modelId="{29649987-2024-7443-9542-5CE9D107AAB7}">
      <dsp:nvSpPr>
        <dsp:cNvPr id="0" name=""/>
        <dsp:cNvSpPr/>
      </dsp:nvSpPr>
      <dsp:spPr>
        <a:xfrm>
          <a:off x="0" y="1382683"/>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C50B34-FEFB-4945-931A-E3F5C662A504}">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dirty="0"/>
            <a:t>Collation</a:t>
          </a:r>
          <a:r>
            <a:rPr lang="fr-FR" sz="2800" kern="1200" dirty="0"/>
            <a:t> vers 9h00, fruits secs, noix, amandes, fruits</a:t>
          </a:r>
          <a:endParaRPr lang="en-US" sz="2800" kern="1200" dirty="0"/>
        </a:p>
      </dsp:txBody>
      <dsp:txXfrm>
        <a:off x="0" y="1382683"/>
        <a:ext cx="6291714" cy="1382683"/>
      </dsp:txXfrm>
    </dsp:sp>
    <dsp:sp modelId="{A369124A-BA7F-494A-96C8-D2B6E7D06A97}">
      <dsp:nvSpPr>
        <dsp:cNvPr id="0" name=""/>
        <dsp:cNvSpPr/>
      </dsp:nvSpPr>
      <dsp:spPr>
        <a:xfrm>
          <a:off x="0" y="2765367"/>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C9AE4A-0BFD-7147-ACE5-69FE437949C8}">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t>Repas de midi</a:t>
          </a:r>
          <a:r>
            <a:rPr lang="fr-FR" sz="2800" kern="1200"/>
            <a:t>, légumes, un peu de féculants, viande pas plus de 2x par semaine, poisson</a:t>
          </a:r>
          <a:endParaRPr lang="en-US" sz="2800" kern="1200"/>
        </a:p>
      </dsp:txBody>
      <dsp:txXfrm>
        <a:off x="0" y="2765367"/>
        <a:ext cx="6291714" cy="1382683"/>
      </dsp:txXfrm>
    </dsp:sp>
    <dsp:sp modelId="{D4AA664E-704D-784C-B44C-37B7069CB81E}">
      <dsp:nvSpPr>
        <dsp:cNvPr id="0" name=""/>
        <dsp:cNvSpPr/>
      </dsp:nvSpPr>
      <dsp:spPr>
        <a:xfrm>
          <a:off x="0" y="4148051"/>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D57AE-BA9F-904E-BC3F-A266E5694A1B}">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t>Soir</a:t>
          </a:r>
          <a:r>
            <a:rPr lang="fr-FR" sz="2800" kern="1200"/>
            <a:t>, repas léger, fruits, salades, bouillon, soupe…</a:t>
          </a:r>
          <a:endParaRPr lang="en-US" sz="2800" kern="1200"/>
        </a:p>
      </dsp:txBody>
      <dsp:txXfrm>
        <a:off x="0" y="4148051"/>
        <a:ext cx="6291714" cy="138268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2BF87-7629-DE42-996F-F22ED17D84AB}" type="datetimeFigureOut">
              <a:rPr lang="fr-CH" smtClean="0"/>
              <a:t>27.10.22</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2A2EEE-1910-DC41-98DC-4A178C224833}" type="slidenum">
              <a:rPr lang="fr-CH" smtClean="0"/>
              <a:t>‹N°›</a:t>
            </a:fld>
            <a:endParaRPr lang="fr-CH"/>
          </a:p>
        </p:txBody>
      </p:sp>
    </p:spTree>
    <p:extLst>
      <p:ext uri="{BB962C8B-B14F-4D97-AF65-F5344CB8AC3E}">
        <p14:creationId xmlns:p14="http://schemas.microsoft.com/office/powerpoint/2010/main" val="276666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 mangez vous le matin, à midi???</a:t>
            </a:r>
          </a:p>
        </p:txBody>
      </p:sp>
      <p:sp>
        <p:nvSpPr>
          <p:cNvPr id="4" name="Espace réservé du numéro de diapositive 3"/>
          <p:cNvSpPr>
            <a:spLocks noGrp="1"/>
          </p:cNvSpPr>
          <p:nvPr>
            <p:ph type="sldNum" sz="quarter" idx="5"/>
          </p:nvPr>
        </p:nvSpPr>
        <p:spPr/>
        <p:txBody>
          <a:bodyPr/>
          <a:lstStyle/>
          <a:p>
            <a:fld id="{CB48ED04-E6EC-3B41-9DBB-A41F346AFAC4}" type="slidenum">
              <a:rPr lang="fr-FR" smtClean="0"/>
              <a:t>45</a:t>
            </a:fld>
            <a:endParaRPr lang="fr-FR"/>
          </a:p>
        </p:txBody>
      </p:sp>
    </p:spTree>
    <p:extLst>
      <p:ext uri="{BB962C8B-B14F-4D97-AF65-F5344CB8AC3E}">
        <p14:creationId xmlns:p14="http://schemas.microsoft.com/office/powerpoint/2010/main" val="166326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combien de liquide devrions nous boire par jour?</a:t>
            </a:r>
          </a:p>
        </p:txBody>
      </p:sp>
      <p:sp>
        <p:nvSpPr>
          <p:cNvPr id="4" name="Espace réservé du numéro de diapositive 3"/>
          <p:cNvSpPr>
            <a:spLocks noGrp="1"/>
          </p:cNvSpPr>
          <p:nvPr>
            <p:ph type="sldNum" sz="quarter" idx="5"/>
          </p:nvPr>
        </p:nvSpPr>
        <p:spPr/>
        <p:txBody>
          <a:bodyPr/>
          <a:lstStyle/>
          <a:p>
            <a:fld id="{CB48ED04-E6EC-3B41-9DBB-A41F346AFAC4}" type="slidenum">
              <a:rPr lang="fr-FR" smtClean="0"/>
              <a:t>48</a:t>
            </a:fld>
            <a:endParaRPr lang="fr-FR"/>
          </a:p>
        </p:txBody>
      </p:sp>
    </p:spTree>
    <p:extLst>
      <p:ext uri="{BB962C8B-B14F-4D97-AF65-F5344CB8AC3E}">
        <p14:creationId xmlns:p14="http://schemas.microsoft.com/office/powerpoint/2010/main" val="2501221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demander aux participants quand ils ont leur coup de fatigue</a:t>
            </a:r>
          </a:p>
        </p:txBody>
      </p:sp>
      <p:sp>
        <p:nvSpPr>
          <p:cNvPr id="4" name="Espace réservé du numéro de diapositive 3"/>
          <p:cNvSpPr>
            <a:spLocks noGrp="1"/>
          </p:cNvSpPr>
          <p:nvPr>
            <p:ph type="sldNum" sz="quarter" idx="5"/>
          </p:nvPr>
        </p:nvSpPr>
        <p:spPr/>
        <p:txBody>
          <a:bodyPr/>
          <a:lstStyle/>
          <a:p>
            <a:fld id="{CB48ED04-E6EC-3B41-9DBB-A41F346AFAC4}" type="slidenum">
              <a:rPr lang="fr-FR" smtClean="0"/>
              <a:t>58</a:t>
            </a:fld>
            <a:endParaRPr lang="fr-FR"/>
          </a:p>
        </p:txBody>
      </p:sp>
    </p:spTree>
    <p:extLst>
      <p:ext uri="{BB962C8B-B14F-4D97-AF65-F5344CB8AC3E}">
        <p14:creationId xmlns:p14="http://schemas.microsoft.com/office/powerpoint/2010/main" val="293970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10/27/22</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659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10/27/22</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581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10/27/22</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90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10/27/22</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51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10/27/22</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77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10/27/22</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400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10/27/22</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205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10/27/22</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97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10/27/22</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315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10/27/22</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25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10/27/22</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‹N°›</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28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10/27/22</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‹N°›</a:t>
            </a:fld>
            <a:endParaRPr lang="en-US"/>
          </a:p>
        </p:txBody>
      </p:sp>
    </p:spTree>
    <p:extLst>
      <p:ext uri="{BB962C8B-B14F-4D97-AF65-F5344CB8AC3E}">
        <p14:creationId xmlns:p14="http://schemas.microsoft.com/office/powerpoint/2010/main" val="24762198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video" Target="https://www.youtube.com/embed/cAYwy_Ywx-Q?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rl2B_a-7C_k?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ideo" Target="https://www.youtube.com/embed/_ImvZ9KX8YQ?feature=oembed"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6JWX73rYMgc?feature=oembed"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2">
                <a:lumMod val="7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903E847E-8FD4-084F-AC9E-4463BF98DFAE}"/>
              </a:ext>
            </a:extLst>
          </p:cNvPr>
          <p:cNvSpPr>
            <a:spLocks noGrp="1"/>
          </p:cNvSpPr>
          <p:nvPr>
            <p:ph type="ctrTitle"/>
          </p:nvPr>
        </p:nvSpPr>
        <p:spPr>
          <a:xfrm>
            <a:off x="838200" y="647593"/>
            <a:ext cx="4467792" cy="3060541"/>
          </a:xfrm>
        </p:spPr>
        <p:txBody>
          <a:bodyPr>
            <a:normAutofit/>
          </a:bodyPr>
          <a:lstStyle/>
          <a:p>
            <a:r>
              <a:rPr lang="fr-FR" sz="5600" dirty="0">
                <a:solidFill>
                  <a:srgbClr val="FFFFFF"/>
                </a:solidFill>
              </a:rPr>
              <a:t>Prévention des dommages sanitaires</a:t>
            </a:r>
          </a:p>
        </p:txBody>
      </p:sp>
      <p:sp>
        <p:nvSpPr>
          <p:cNvPr id="3" name="Sous-titre 2">
            <a:extLst>
              <a:ext uri="{FF2B5EF4-FFF2-40B4-BE49-F238E27FC236}">
                <a16:creationId xmlns:a16="http://schemas.microsoft.com/office/drawing/2014/main" id="{A646A34D-7804-EC45-AE53-F64DEC32885C}"/>
              </a:ext>
            </a:extLst>
          </p:cNvPr>
          <p:cNvSpPr>
            <a:spLocks noGrp="1"/>
          </p:cNvSpPr>
          <p:nvPr>
            <p:ph type="subTitle" idx="1"/>
          </p:nvPr>
        </p:nvSpPr>
        <p:spPr>
          <a:xfrm>
            <a:off x="838200" y="3800209"/>
            <a:ext cx="4467792" cy="2410198"/>
          </a:xfrm>
        </p:spPr>
        <p:txBody>
          <a:bodyPr>
            <a:normAutofit/>
          </a:bodyPr>
          <a:lstStyle/>
          <a:p>
            <a:r>
              <a:rPr lang="fr-FR" dirty="0">
                <a:solidFill>
                  <a:srgbClr val="FFFFFF"/>
                </a:solidFill>
              </a:rPr>
              <a:t>Page 149 à 164 classeur ASTAG</a:t>
            </a:r>
          </a:p>
        </p:txBody>
      </p:sp>
      <p:sp>
        <p:nvSpPr>
          <p:cNvPr id="14" name="Oval 13">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descr="Une image contenant dessin&#10;&#10;Description générée automatiquement">
            <a:extLst>
              <a:ext uri="{FF2B5EF4-FFF2-40B4-BE49-F238E27FC236}">
                <a16:creationId xmlns:a16="http://schemas.microsoft.com/office/drawing/2014/main" id="{CEA4ACF8-46DC-E643-8BAE-DA7A26CA3A33}"/>
              </a:ext>
            </a:extLst>
          </p:cNvPr>
          <p:cNvPicPr>
            <a:picLocks noChangeAspect="1"/>
          </p:cNvPicPr>
          <p:nvPr/>
        </p:nvPicPr>
        <p:blipFill>
          <a:blip r:embed="rId2"/>
          <a:stretch>
            <a:fillRect/>
          </a:stretch>
        </p:blipFill>
        <p:spPr>
          <a:xfrm>
            <a:off x="6151798" y="2410812"/>
            <a:ext cx="4252055" cy="2036375"/>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115241906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B8B972-A3AE-F344-9441-4CA6AE909F77}"/>
              </a:ext>
            </a:extLst>
          </p:cNvPr>
          <p:cNvSpPr>
            <a:spLocks noGrp="1"/>
          </p:cNvSpPr>
          <p:nvPr>
            <p:ph type="title"/>
          </p:nvPr>
        </p:nvSpPr>
        <p:spPr/>
        <p:txBody>
          <a:bodyPr/>
          <a:lstStyle/>
          <a:p>
            <a:r>
              <a:rPr lang="fr-FR" dirty="0"/>
              <a:t>Questions</a:t>
            </a:r>
          </a:p>
        </p:txBody>
      </p:sp>
      <p:sp>
        <p:nvSpPr>
          <p:cNvPr id="3" name="Espace réservé du contenu 2">
            <a:extLst>
              <a:ext uri="{FF2B5EF4-FFF2-40B4-BE49-F238E27FC236}">
                <a16:creationId xmlns:a16="http://schemas.microsoft.com/office/drawing/2014/main" id="{DBD514B0-4027-F646-AB69-8E0DC0366EFD}"/>
              </a:ext>
            </a:extLst>
          </p:cNvPr>
          <p:cNvSpPr>
            <a:spLocks noGrp="1"/>
          </p:cNvSpPr>
          <p:nvPr>
            <p:ph idx="1"/>
          </p:nvPr>
        </p:nvSpPr>
        <p:spPr/>
        <p:txBody>
          <a:bodyPr/>
          <a:lstStyle/>
          <a:p>
            <a:r>
              <a:rPr lang="fr-FR" dirty="0"/>
              <a:t>Quels sont les conséquences liée au stress liée à la conduite d’un véhicule?</a:t>
            </a:r>
          </a:p>
          <a:p>
            <a:endParaRPr lang="fr-FR" dirty="0"/>
          </a:p>
          <a:p>
            <a:r>
              <a:rPr lang="fr-FR" dirty="0"/>
              <a:t>Quels sont les signaux d’alerte que vous ressentez lorsque vous êtes stressé?</a:t>
            </a:r>
          </a:p>
        </p:txBody>
      </p:sp>
    </p:spTree>
    <p:extLst>
      <p:ext uri="{BB962C8B-B14F-4D97-AF65-F5344CB8AC3E}">
        <p14:creationId xmlns:p14="http://schemas.microsoft.com/office/powerpoint/2010/main" val="3249833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18BF7B-E0D9-E947-ABFB-00DE431667E4}"/>
              </a:ext>
            </a:extLst>
          </p:cNvPr>
          <p:cNvSpPr>
            <a:spLocks noGrp="1"/>
          </p:cNvSpPr>
          <p:nvPr>
            <p:ph type="title"/>
          </p:nvPr>
        </p:nvSpPr>
        <p:spPr>
          <a:xfrm>
            <a:off x="686834" y="1153572"/>
            <a:ext cx="3200400" cy="4461163"/>
          </a:xfrm>
        </p:spPr>
        <p:txBody>
          <a:bodyPr>
            <a:normAutofit/>
          </a:bodyPr>
          <a:lstStyle/>
          <a:p>
            <a:r>
              <a:rPr lang="fr-FR" dirty="0"/>
              <a:t>Comment réduire le stress au volant?</a:t>
            </a:r>
          </a:p>
        </p:txBody>
      </p:sp>
      <p:sp>
        <p:nvSpPr>
          <p:cNvPr id="3" name="Espace réservé du contenu 2">
            <a:extLst>
              <a:ext uri="{FF2B5EF4-FFF2-40B4-BE49-F238E27FC236}">
                <a16:creationId xmlns:a16="http://schemas.microsoft.com/office/drawing/2014/main" id="{74CCECBD-7E14-FF44-BBC8-5640ACDF26C9}"/>
              </a:ext>
            </a:extLst>
          </p:cNvPr>
          <p:cNvSpPr>
            <a:spLocks noGrp="1"/>
          </p:cNvSpPr>
          <p:nvPr>
            <p:ph idx="1"/>
          </p:nvPr>
        </p:nvSpPr>
        <p:spPr>
          <a:xfrm>
            <a:off x="4447308" y="591344"/>
            <a:ext cx="6906491" cy="5585619"/>
          </a:xfrm>
        </p:spPr>
        <p:txBody>
          <a:bodyPr anchor="ctr">
            <a:normAutofit/>
          </a:bodyPr>
          <a:lstStyle/>
          <a:p>
            <a:r>
              <a:rPr lang="fr-FR" dirty="0"/>
              <a:t>Aérer la cabine!</a:t>
            </a:r>
          </a:p>
          <a:p>
            <a:r>
              <a:rPr lang="fr-FR" dirty="0"/>
              <a:t>Couper la radio</a:t>
            </a:r>
          </a:p>
          <a:p>
            <a:r>
              <a:rPr lang="fr-FR" dirty="0"/>
              <a:t>Téléphone sur silence</a:t>
            </a:r>
          </a:p>
          <a:p>
            <a:r>
              <a:rPr lang="fr-FR" dirty="0"/>
              <a:t>Se détendre en pensant à une chose qui nous fait du bien…</a:t>
            </a:r>
          </a:p>
          <a:p>
            <a:r>
              <a:rPr lang="fr-FR" dirty="0"/>
              <a:t>Relativiser &gt; je suis au travail, ça n’ira pas plus vite si je m’énerve…</a:t>
            </a:r>
          </a:p>
          <a:p>
            <a:r>
              <a:rPr lang="fr-FR" dirty="0"/>
              <a:t>Exercices de respiration</a:t>
            </a:r>
          </a:p>
          <a:p>
            <a:r>
              <a:rPr lang="fr-FR" dirty="0"/>
              <a:t>S’arrêter et marcher, se vider l’esprit…</a:t>
            </a:r>
          </a:p>
        </p:txBody>
      </p:sp>
    </p:spTree>
    <p:extLst>
      <p:ext uri="{BB962C8B-B14F-4D97-AF65-F5344CB8AC3E}">
        <p14:creationId xmlns:p14="http://schemas.microsoft.com/office/powerpoint/2010/main" val="3473088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CDB252-7886-664B-AAAA-40147E86F074}"/>
              </a:ext>
            </a:extLst>
          </p:cNvPr>
          <p:cNvSpPr>
            <a:spLocks noGrp="1"/>
          </p:cNvSpPr>
          <p:nvPr>
            <p:ph type="title"/>
          </p:nvPr>
        </p:nvSpPr>
        <p:spPr>
          <a:xfrm>
            <a:off x="686834" y="1153572"/>
            <a:ext cx="3200400" cy="4461163"/>
          </a:xfrm>
        </p:spPr>
        <p:txBody>
          <a:bodyPr>
            <a:normAutofit/>
          </a:bodyPr>
          <a:lstStyle/>
          <a:p>
            <a:r>
              <a:rPr lang="fr-FR" dirty="0"/>
              <a:t>Comment éviter le stress?</a:t>
            </a:r>
          </a:p>
        </p:txBody>
      </p:sp>
      <p:sp>
        <p:nvSpPr>
          <p:cNvPr id="3" name="Espace réservé du contenu 2">
            <a:extLst>
              <a:ext uri="{FF2B5EF4-FFF2-40B4-BE49-F238E27FC236}">
                <a16:creationId xmlns:a16="http://schemas.microsoft.com/office/drawing/2014/main" id="{38DE4A6F-E439-234A-AD05-5D96C26B935B}"/>
              </a:ext>
            </a:extLst>
          </p:cNvPr>
          <p:cNvSpPr>
            <a:spLocks noGrp="1"/>
          </p:cNvSpPr>
          <p:nvPr>
            <p:ph idx="1"/>
          </p:nvPr>
        </p:nvSpPr>
        <p:spPr>
          <a:xfrm>
            <a:off x="4447308" y="591344"/>
            <a:ext cx="6906491" cy="5585619"/>
          </a:xfrm>
        </p:spPr>
        <p:txBody>
          <a:bodyPr anchor="ctr">
            <a:normAutofit/>
          </a:bodyPr>
          <a:lstStyle/>
          <a:p>
            <a:r>
              <a:rPr lang="fr-FR" dirty="0"/>
              <a:t>Avoir assez de temps, ne pas être « à la dernière minute »</a:t>
            </a:r>
          </a:p>
          <a:p>
            <a:r>
              <a:rPr lang="fr-FR" dirty="0"/>
              <a:t>S’adapter aux situation calmement</a:t>
            </a:r>
          </a:p>
          <a:p>
            <a:r>
              <a:rPr lang="fr-FR" dirty="0"/>
              <a:t>Autre?</a:t>
            </a:r>
          </a:p>
        </p:txBody>
      </p:sp>
    </p:spTree>
    <p:extLst>
      <p:ext uri="{BB962C8B-B14F-4D97-AF65-F5344CB8AC3E}">
        <p14:creationId xmlns:p14="http://schemas.microsoft.com/office/powerpoint/2010/main" val="397257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4" descr="Une image contenant fenêtre, personne, femme, tenant&#10;&#10;Description générée automatiquement">
            <a:extLst>
              <a:ext uri="{FF2B5EF4-FFF2-40B4-BE49-F238E27FC236}">
                <a16:creationId xmlns:a16="http://schemas.microsoft.com/office/drawing/2014/main" id="{DF7B6AEE-AEA6-D649-A19F-A098E2023F33}"/>
              </a:ext>
            </a:extLst>
          </p:cNvPr>
          <p:cNvPicPr>
            <a:picLocks noChangeAspect="1"/>
          </p:cNvPicPr>
          <p:nvPr/>
        </p:nvPicPr>
        <p:blipFill rotWithShape="1">
          <a:blip r:embed="rId2"/>
          <a:srcRect l="17340" r="13609" b="-1"/>
          <a:stretch/>
        </p:blipFill>
        <p:spPr>
          <a:xfrm>
            <a:off x="5101771" y="10"/>
            <a:ext cx="7094361" cy="6857989"/>
          </a:xfrm>
          <a:prstGeom prst="rect">
            <a:avLst/>
          </a:prstGeom>
        </p:spPr>
      </p:pic>
      <p:sp>
        <p:nvSpPr>
          <p:cNvPr id="37" name="Rectangle 36">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c 38">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6B951169-7AD2-0B4B-9A21-28A9664BA3A6}"/>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La </a:t>
            </a:r>
            <a:r>
              <a:rPr lang="en-US" sz="6000" kern="1200">
                <a:solidFill>
                  <a:srgbClr val="FFFFFF"/>
                </a:solidFill>
                <a:latin typeface="+mj-lt"/>
                <a:ea typeface="+mj-ea"/>
                <a:cs typeface="+mj-cs"/>
              </a:rPr>
              <a:t>colonne</a:t>
            </a:r>
            <a:r>
              <a:rPr lang="en-US" sz="6000" kern="1200" dirty="0">
                <a:solidFill>
                  <a:srgbClr val="FFFFFF"/>
                </a:solidFill>
                <a:latin typeface="+mj-lt"/>
                <a:ea typeface="+mj-ea"/>
                <a:cs typeface="+mj-cs"/>
              </a:rPr>
              <a:t> </a:t>
            </a:r>
            <a:r>
              <a:rPr lang="en-US" sz="6000" kern="1200">
                <a:solidFill>
                  <a:srgbClr val="FFFFFF"/>
                </a:solidFill>
                <a:latin typeface="+mj-lt"/>
                <a:ea typeface="+mj-ea"/>
                <a:cs typeface="+mj-cs"/>
              </a:rPr>
              <a:t>vertébrale</a:t>
            </a:r>
          </a:p>
        </p:txBody>
      </p:sp>
      <p:sp>
        <p:nvSpPr>
          <p:cNvPr id="41" name="Oval 40">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2">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159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8B2ACD41-36BA-3F42-823B-9A2916B221AD}"/>
              </a:ext>
            </a:extLst>
          </p:cNvPr>
          <p:cNvSpPr>
            <a:spLocks noGrp="1"/>
          </p:cNvSpPr>
          <p:nvPr>
            <p:ph type="title"/>
          </p:nvPr>
        </p:nvSpPr>
        <p:spPr>
          <a:xfrm>
            <a:off x="686834" y="1153572"/>
            <a:ext cx="3200400" cy="4461163"/>
          </a:xfrm>
        </p:spPr>
        <p:txBody>
          <a:bodyPr>
            <a:normAutofit/>
          </a:bodyPr>
          <a:lstStyle/>
          <a:p>
            <a:r>
              <a:rPr lang="fr-FR" dirty="0">
                <a:solidFill>
                  <a:srgbClr val="FFFFFF"/>
                </a:solidFill>
              </a:rPr>
              <a:t>La bonne position…</a:t>
            </a:r>
          </a:p>
        </p:txBody>
      </p:sp>
      <p:pic>
        <p:nvPicPr>
          <p:cNvPr id="5" name="Espace réservé du contenu 4">
            <a:extLst>
              <a:ext uri="{FF2B5EF4-FFF2-40B4-BE49-F238E27FC236}">
                <a16:creationId xmlns:a16="http://schemas.microsoft.com/office/drawing/2014/main" id="{BDF2A3E6-C7ED-D141-AD3D-1C751A8527BC}"/>
              </a:ext>
            </a:extLst>
          </p:cNvPr>
          <p:cNvPicPr>
            <a:picLocks noGrp="1" noChangeAspect="1"/>
          </p:cNvPicPr>
          <p:nvPr>
            <p:ph idx="1"/>
          </p:nvPr>
        </p:nvPicPr>
        <p:blipFill>
          <a:blip r:embed="rId2"/>
          <a:stretch>
            <a:fillRect/>
          </a:stretch>
        </p:blipFill>
        <p:spPr>
          <a:xfrm>
            <a:off x="4446588" y="1881649"/>
            <a:ext cx="6907212" cy="3005802"/>
          </a:xfrm>
        </p:spPr>
      </p:pic>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628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05BA5B37-7598-104D-B814-FE3386006463}"/>
              </a:ext>
            </a:extLst>
          </p:cNvPr>
          <p:cNvSpPr>
            <a:spLocks noGrp="1"/>
          </p:cNvSpPr>
          <p:nvPr>
            <p:ph type="title"/>
          </p:nvPr>
        </p:nvSpPr>
        <p:spPr>
          <a:xfrm>
            <a:off x="686834" y="591344"/>
            <a:ext cx="3200400" cy="5585619"/>
          </a:xfrm>
        </p:spPr>
        <p:txBody>
          <a:bodyPr>
            <a:normAutofit/>
          </a:bodyPr>
          <a:lstStyle/>
          <a:p>
            <a:pPr algn="ctr"/>
            <a:r>
              <a:rPr lang="fr-FR" dirty="0">
                <a:solidFill>
                  <a:srgbClr val="FFFFFF"/>
                </a:solidFill>
              </a:rPr>
              <a:t>Les aides à la manutention</a:t>
            </a:r>
          </a:p>
        </p:txBody>
      </p:sp>
      <p:pic>
        <p:nvPicPr>
          <p:cNvPr id="4" name="Espace réservé du contenu 3">
            <a:extLst>
              <a:ext uri="{FF2B5EF4-FFF2-40B4-BE49-F238E27FC236}">
                <a16:creationId xmlns:a16="http://schemas.microsoft.com/office/drawing/2014/main" id="{CD1EE7A4-4C17-EA40-B544-B444E10C7E1A}"/>
              </a:ext>
            </a:extLst>
          </p:cNvPr>
          <p:cNvPicPr>
            <a:picLocks noGrp="1" noChangeAspect="1"/>
          </p:cNvPicPr>
          <p:nvPr>
            <p:ph idx="1"/>
          </p:nvPr>
        </p:nvPicPr>
        <p:blipFill>
          <a:blip r:embed="rId2"/>
          <a:stretch>
            <a:fillRect/>
          </a:stretch>
        </p:blipFill>
        <p:spPr>
          <a:xfrm>
            <a:off x="4515452" y="592138"/>
            <a:ext cx="6769484" cy="5584825"/>
          </a:xfrm>
          <a:prstGeom prst="rect">
            <a:avLst/>
          </a:prstGeom>
        </p:spPr>
      </p:pic>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619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A4A95C41-69DA-BC4F-8382-B0E7DF50377A}"/>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dirty="0" err="1">
                <a:solidFill>
                  <a:schemeClr val="tx1"/>
                </a:solidFill>
                <a:latin typeface="+mj-lt"/>
                <a:ea typeface="+mj-ea"/>
                <a:cs typeface="+mj-cs"/>
              </a:rPr>
              <a:t>Réglage</a:t>
            </a:r>
            <a:r>
              <a:rPr lang="en-US" sz="6000" kern="1200" dirty="0">
                <a:solidFill>
                  <a:schemeClr val="tx1"/>
                </a:solidFill>
                <a:latin typeface="+mj-lt"/>
                <a:ea typeface="+mj-ea"/>
                <a:cs typeface="+mj-cs"/>
              </a:rPr>
              <a:t> du </a:t>
            </a:r>
            <a:r>
              <a:rPr lang="en-US" sz="6000" kern="1200" dirty="0" err="1">
                <a:solidFill>
                  <a:schemeClr val="tx1"/>
                </a:solidFill>
                <a:latin typeface="+mj-lt"/>
                <a:ea typeface="+mj-ea"/>
                <a:cs typeface="+mj-cs"/>
              </a:rPr>
              <a:t>siège</a:t>
            </a:r>
            <a:endParaRPr lang="en-US" sz="6000" kern="1200" dirty="0">
              <a:solidFill>
                <a:schemeClr val="tx1"/>
              </a:solidFill>
              <a:latin typeface="+mj-lt"/>
              <a:ea typeface="+mj-ea"/>
              <a:cs typeface="+mj-cs"/>
            </a:endParaRPr>
          </a:p>
        </p:txBody>
      </p:sp>
      <p:sp>
        <p:nvSpPr>
          <p:cNvPr id="20" name="Arc 19">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2">
                <a:lumMod val="75000"/>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659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034636FB-40D5-3C49-A83B-D1B1FD8502F4}"/>
              </a:ext>
            </a:extLst>
          </p:cNvPr>
          <p:cNvSpPr>
            <a:spLocks noGrp="1"/>
          </p:cNvSpPr>
          <p:nvPr>
            <p:ph type="title"/>
          </p:nvPr>
        </p:nvSpPr>
        <p:spPr>
          <a:xfrm>
            <a:off x="503827" y="1962832"/>
            <a:ext cx="5393361" cy="1325563"/>
          </a:xfrm>
        </p:spPr>
        <p:txBody>
          <a:bodyPr vert="horz" lIns="91440" tIns="45720" rIns="91440" bIns="45720" rtlCol="0" anchor="ctr">
            <a:normAutofit/>
          </a:bodyPr>
          <a:lstStyle/>
          <a:p>
            <a:r>
              <a:rPr lang="en-US" kern="1200" dirty="0" err="1">
                <a:solidFill>
                  <a:schemeClr val="tx1"/>
                </a:solidFill>
                <a:latin typeface="+mj-lt"/>
                <a:ea typeface="+mj-ea"/>
                <a:cs typeface="+mj-cs"/>
              </a:rPr>
              <a:t>Activités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bonnes</a:t>
            </a:r>
            <a:r>
              <a:rPr lang="en-US" kern="1200" dirty="0">
                <a:solidFill>
                  <a:schemeClr val="tx1"/>
                </a:solidFill>
                <a:latin typeface="+mj-lt"/>
                <a:ea typeface="+mj-ea"/>
                <a:cs typeface="+mj-cs"/>
              </a:rPr>
              <a:t> pour le dos</a:t>
            </a:r>
          </a:p>
        </p:txBody>
      </p:sp>
      <p:sp>
        <p:nvSpPr>
          <p:cNvPr id="35" name="Freeform: Shape 34">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9BE4760B-60BA-1D46-AD72-30A09894ADD7}"/>
              </a:ext>
            </a:extLst>
          </p:cNvPr>
          <p:cNvSpPr txBox="1"/>
          <p:nvPr/>
        </p:nvSpPr>
        <p:spPr>
          <a:xfrm>
            <a:off x="503828" y="3848063"/>
            <a:ext cx="5393361" cy="170392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t>La </a:t>
            </a:r>
            <a:r>
              <a:rPr lang="en-US" sz="2400" dirty="0" err="1"/>
              <a:t>marche</a:t>
            </a:r>
            <a:r>
              <a:rPr lang="en-US" sz="2400" dirty="0"/>
              <a:t>, la danse, la course </a:t>
            </a:r>
            <a:r>
              <a:rPr lang="en-US" sz="2400" dirty="0" err="1"/>
              <a:t>à</a:t>
            </a:r>
            <a:r>
              <a:rPr lang="en-US" sz="2400" dirty="0"/>
              <a:t> pied, le </a:t>
            </a:r>
            <a:r>
              <a:rPr lang="en-US" sz="2400" dirty="0" err="1"/>
              <a:t>vélo</a:t>
            </a:r>
            <a:r>
              <a:rPr lang="en-US" sz="2400" dirty="0"/>
              <a:t>, la natation, le ski de fond, </a:t>
            </a:r>
            <a:r>
              <a:rPr lang="en-US" sz="2400" dirty="0" err="1"/>
              <a:t>l’équitation</a:t>
            </a:r>
            <a:r>
              <a:rPr lang="en-US" sz="2400" dirty="0"/>
              <a:t>, stand up paddle…</a:t>
            </a:r>
          </a:p>
        </p:txBody>
      </p:sp>
      <p:sp>
        <p:nvSpPr>
          <p:cNvPr id="37" name="Oval 36">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 5" descr="Une image contenant dessin&#10;&#10;Description générée automatiquement">
            <a:extLst>
              <a:ext uri="{FF2B5EF4-FFF2-40B4-BE49-F238E27FC236}">
                <a16:creationId xmlns:a16="http://schemas.microsoft.com/office/drawing/2014/main" id="{AD959E26-E024-7E4B-98AD-0781FE541D00}"/>
              </a:ext>
            </a:extLst>
          </p:cNvPr>
          <p:cNvPicPr>
            <a:picLocks noChangeAspect="1"/>
          </p:cNvPicPr>
          <p:nvPr/>
        </p:nvPicPr>
        <p:blipFill>
          <a:blip r:embed="rId2"/>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9" name="Freeform: Shape 38">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734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37" name="Rectangle 36">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A882153-F93A-184B-9586-460EC4F878BE}"/>
              </a:ext>
            </a:extLst>
          </p:cNvPr>
          <p:cNvSpPr>
            <a:spLocks noGrp="1"/>
          </p:cNvSpPr>
          <p:nvPr>
            <p:ph type="title"/>
          </p:nvPr>
        </p:nvSpPr>
        <p:spPr>
          <a:xfrm>
            <a:off x="970908" y="1240818"/>
            <a:ext cx="5425781" cy="1500075"/>
          </a:xfrm>
        </p:spPr>
        <p:txBody>
          <a:bodyPr vert="horz" lIns="91440" tIns="45720" rIns="91440" bIns="45720" rtlCol="0" anchor="b">
            <a:normAutofit/>
          </a:bodyPr>
          <a:lstStyle/>
          <a:p>
            <a:r>
              <a:rPr lang="en-US" sz="5100" kern="1200" dirty="0">
                <a:solidFill>
                  <a:schemeClr val="tx1"/>
                </a:solidFill>
                <a:latin typeface="+mj-lt"/>
                <a:ea typeface="+mj-ea"/>
                <a:cs typeface="+mj-cs"/>
              </a:rPr>
              <a:t>Bon </a:t>
            </a:r>
            <a:r>
              <a:rPr lang="en-US" sz="5100" kern="1200" dirty="0" err="1">
                <a:solidFill>
                  <a:schemeClr val="tx1"/>
                </a:solidFill>
                <a:latin typeface="+mj-lt"/>
                <a:ea typeface="+mj-ea"/>
                <a:cs typeface="+mj-cs"/>
              </a:rPr>
              <a:t>mais</a:t>
            </a:r>
            <a:r>
              <a:rPr lang="en-US" sz="5100" kern="1200" dirty="0">
                <a:solidFill>
                  <a:schemeClr val="tx1"/>
                </a:solidFill>
                <a:latin typeface="+mj-lt"/>
                <a:ea typeface="+mj-ea"/>
                <a:cs typeface="+mj-cs"/>
              </a:rPr>
              <a:t> </a:t>
            </a:r>
            <a:r>
              <a:rPr lang="en-US" sz="5100" kern="1200" dirty="0" err="1">
                <a:solidFill>
                  <a:schemeClr val="tx1"/>
                </a:solidFill>
                <a:latin typeface="+mj-lt"/>
                <a:ea typeface="+mj-ea"/>
                <a:cs typeface="+mj-cs"/>
              </a:rPr>
              <a:t>à</a:t>
            </a:r>
            <a:r>
              <a:rPr lang="en-US" sz="5100" kern="1200" dirty="0">
                <a:solidFill>
                  <a:schemeClr val="tx1"/>
                </a:solidFill>
                <a:latin typeface="+mj-lt"/>
                <a:ea typeface="+mj-ea"/>
                <a:cs typeface="+mj-cs"/>
              </a:rPr>
              <a:t> </a:t>
            </a:r>
            <a:r>
              <a:rPr lang="en-US" sz="5100" kern="1200" dirty="0" err="1">
                <a:solidFill>
                  <a:schemeClr val="tx1"/>
                </a:solidFill>
                <a:latin typeface="+mj-lt"/>
                <a:ea typeface="+mj-ea"/>
                <a:cs typeface="+mj-cs"/>
              </a:rPr>
              <a:t>certaines</a:t>
            </a:r>
            <a:r>
              <a:rPr lang="en-US" sz="5100" kern="1200" dirty="0">
                <a:solidFill>
                  <a:schemeClr val="tx1"/>
                </a:solidFill>
                <a:latin typeface="+mj-lt"/>
                <a:ea typeface="+mj-ea"/>
                <a:cs typeface="+mj-cs"/>
              </a:rPr>
              <a:t> conditions</a:t>
            </a:r>
          </a:p>
        </p:txBody>
      </p:sp>
      <p:sp>
        <p:nvSpPr>
          <p:cNvPr id="4" name="ZoneTexte 3">
            <a:extLst>
              <a:ext uri="{FF2B5EF4-FFF2-40B4-BE49-F238E27FC236}">
                <a16:creationId xmlns:a16="http://schemas.microsoft.com/office/drawing/2014/main" id="{E7B408B8-7732-864D-B597-99EC8E60CAD7}"/>
              </a:ext>
            </a:extLst>
          </p:cNvPr>
          <p:cNvSpPr txBox="1"/>
          <p:nvPr/>
        </p:nvSpPr>
        <p:spPr>
          <a:xfrm>
            <a:off x="970908" y="3700594"/>
            <a:ext cx="5425781" cy="1655762"/>
          </a:xfrm>
          <a:prstGeom prst="rect">
            <a:avLst/>
          </a:prstGeom>
        </p:spPr>
        <p:txBody>
          <a:bodyPr vert="horz" lIns="91440" tIns="45720" rIns="91440" bIns="45720" rtlCol="0">
            <a:normAutofit/>
          </a:bodyPr>
          <a:lstStyle/>
          <a:p>
            <a:pPr>
              <a:lnSpc>
                <a:spcPct val="90000"/>
              </a:lnSpc>
              <a:spcBef>
                <a:spcPts val="1000"/>
              </a:spcBef>
            </a:pPr>
            <a:r>
              <a:rPr lang="en-US" sz="2200" kern="1200">
                <a:solidFill>
                  <a:schemeClr val="tx1"/>
                </a:solidFill>
                <a:latin typeface="+mn-lt"/>
                <a:ea typeface="+mn-ea"/>
                <a:cs typeface="+mn-cs"/>
              </a:rPr>
              <a:t>Le football, handball, basketball, gymnastique, tennis de table, aérobic, randonnée en montagne (grimpe), bodybuilding, saut d’obstacles…</a:t>
            </a:r>
          </a:p>
        </p:txBody>
      </p:sp>
      <p:sp>
        <p:nvSpPr>
          <p:cNvPr id="39" name="Freeform: Shape 38">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Block Arc 42">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Arc 50">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909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37" name="Rectangle 36">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8239"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19910"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29605"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785759"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9" name="Arc 48">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568884"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753B7D43-6B30-794E-9105-58D9F3373602}"/>
              </a:ext>
            </a:extLst>
          </p:cNvPr>
          <p:cNvSpPr>
            <a:spLocks noGrp="1"/>
          </p:cNvSpPr>
          <p:nvPr>
            <p:ph type="title"/>
          </p:nvPr>
        </p:nvSpPr>
        <p:spPr>
          <a:xfrm>
            <a:off x="644561" y="2744662"/>
            <a:ext cx="6589707" cy="2387600"/>
          </a:xfrm>
        </p:spPr>
        <p:txBody>
          <a:bodyPr vert="horz" lIns="91440" tIns="45720" rIns="91440" bIns="45720" rtlCol="0" anchor="b">
            <a:normAutofit/>
          </a:bodyPr>
          <a:lstStyle/>
          <a:p>
            <a:r>
              <a:rPr lang="en-US" sz="6000" kern="1200" dirty="0" err="1">
                <a:latin typeface="+mj-lt"/>
                <a:ea typeface="+mj-ea"/>
                <a:cs typeface="+mj-cs"/>
              </a:rPr>
              <a:t>Mauvais</a:t>
            </a:r>
            <a:r>
              <a:rPr lang="en-US" sz="6000" kern="1200" dirty="0">
                <a:latin typeface="+mj-lt"/>
                <a:ea typeface="+mj-ea"/>
                <a:cs typeface="+mj-cs"/>
              </a:rPr>
              <a:t> pour le dos</a:t>
            </a:r>
          </a:p>
        </p:txBody>
      </p:sp>
      <p:sp>
        <p:nvSpPr>
          <p:cNvPr id="4" name="ZoneTexte 3">
            <a:extLst>
              <a:ext uri="{FF2B5EF4-FFF2-40B4-BE49-F238E27FC236}">
                <a16:creationId xmlns:a16="http://schemas.microsoft.com/office/drawing/2014/main" id="{568817EE-CBAA-1846-A819-142201EDACFA}"/>
              </a:ext>
            </a:extLst>
          </p:cNvPr>
          <p:cNvSpPr txBox="1"/>
          <p:nvPr/>
        </p:nvSpPr>
        <p:spPr>
          <a:xfrm>
            <a:off x="644561" y="5224337"/>
            <a:ext cx="6589707" cy="995327"/>
          </a:xfrm>
          <a:prstGeom prst="rect">
            <a:avLst/>
          </a:prstGeom>
        </p:spPr>
        <p:txBody>
          <a:bodyPr vert="horz" lIns="91440" tIns="45720" rIns="91440" bIns="45720" rtlCol="0">
            <a:normAutofit/>
          </a:bodyPr>
          <a:lstStyle/>
          <a:p>
            <a:pPr>
              <a:lnSpc>
                <a:spcPct val="90000"/>
              </a:lnSpc>
              <a:spcBef>
                <a:spcPts val="1000"/>
              </a:spcBef>
            </a:pPr>
            <a:r>
              <a:rPr lang="en-US" sz="2000" b="1" kern="1200" dirty="0">
                <a:latin typeface="+mn-lt"/>
                <a:ea typeface="+mn-ea"/>
                <a:cs typeface="+mn-cs"/>
              </a:rPr>
              <a:t>Les sports de combat</a:t>
            </a:r>
            <a:r>
              <a:rPr lang="en-US" sz="2000" kern="1200" dirty="0">
                <a:latin typeface="+mn-lt"/>
                <a:ea typeface="+mn-ea"/>
                <a:cs typeface="+mn-cs"/>
              </a:rPr>
              <a:t>, golf, tennis, </a:t>
            </a:r>
            <a:r>
              <a:rPr lang="en-US" sz="2000" b="1" kern="1200" dirty="0">
                <a:latin typeface="+mn-lt"/>
                <a:ea typeface="+mn-ea"/>
                <a:cs typeface="+mn-cs"/>
              </a:rPr>
              <a:t>ski</a:t>
            </a:r>
            <a:r>
              <a:rPr lang="en-US" sz="2000" kern="1200" dirty="0">
                <a:latin typeface="+mn-lt"/>
                <a:ea typeface="+mn-ea"/>
                <a:cs typeface="+mn-cs"/>
              </a:rPr>
              <a:t>, snowboard, voile, </a:t>
            </a:r>
            <a:r>
              <a:rPr lang="en-US" sz="2000" kern="1200" dirty="0" err="1">
                <a:latin typeface="+mn-lt"/>
                <a:ea typeface="+mn-ea"/>
                <a:cs typeface="+mn-cs"/>
              </a:rPr>
              <a:t>aviron</a:t>
            </a:r>
            <a:r>
              <a:rPr lang="en-US" sz="2000" kern="1200" dirty="0">
                <a:latin typeface="+mn-lt"/>
                <a:ea typeface="+mn-ea"/>
                <a:cs typeface="+mn-cs"/>
              </a:rPr>
              <a:t>, kayak, </a:t>
            </a:r>
            <a:r>
              <a:rPr lang="en-US" sz="2000" kern="1200" dirty="0" err="1">
                <a:latin typeface="+mn-lt"/>
                <a:ea typeface="+mn-ea"/>
                <a:cs typeface="+mn-cs"/>
              </a:rPr>
              <a:t>planche</a:t>
            </a:r>
            <a:r>
              <a:rPr lang="en-US" sz="2000" kern="1200" dirty="0">
                <a:latin typeface="+mn-lt"/>
                <a:ea typeface="+mn-ea"/>
                <a:cs typeface="+mn-cs"/>
              </a:rPr>
              <a:t> </a:t>
            </a:r>
            <a:r>
              <a:rPr lang="en-US" sz="2000" kern="1200" dirty="0" err="1">
                <a:latin typeface="+mn-lt"/>
                <a:ea typeface="+mn-ea"/>
                <a:cs typeface="+mn-cs"/>
              </a:rPr>
              <a:t>à</a:t>
            </a:r>
            <a:r>
              <a:rPr lang="en-US" sz="2000" kern="1200" dirty="0">
                <a:latin typeface="+mn-lt"/>
                <a:ea typeface="+mn-ea"/>
                <a:cs typeface="+mn-cs"/>
              </a:rPr>
              <a:t> voile, hockey, squash, VTT, motocross…</a:t>
            </a:r>
          </a:p>
        </p:txBody>
      </p:sp>
      <p:sp>
        <p:nvSpPr>
          <p:cNvPr id="51" name="Freeform: Shape 50">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49"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20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001AFEA-2442-4A9F-BA37-8C469F306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75180E3B-AA3F-E04D-B583-198D5FC79EA1}"/>
              </a:ext>
            </a:extLst>
          </p:cNvPr>
          <p:cNvSpPr>
            <a:spLocks noGrp="1"/>
          </p:cNvSpPr>
          <p:nvPr>
            <p:ph type="title"/>
          </p:nvPr>
        </p:nvSpPr>
        <p:spPr>
          <a:xfrm>
            <a:off x="970908" y="637046"/>
            <a:ext cx="5174207" cy="2971473"/>
          </a:xfrm>
        </p:spPr>
        <p:txBody>
          <a:bodyPr vert="horz" lIns="91440" tIns="45720" rIns="91440" bIns="45720" rtlCol="0" anchor="b">
            <a:normAutofit/>
          </a:bodyPr>
          <a:lstStyle/>
          <a:p>
            <a:r>
              <a:rPr lang="en-US" sz="6000" kern="1200" dirty="0" err="1">
                <a:solidFill>
                  <a:srgbClr val="FFFFFF"/>
                </a:solidFill>
                <a:latin typeface="+mj-lt"/>
                <a:ea typeface="+mj-ea"/>
                <a:cs typeface="+mj-cs"/>
              </a:rPr>
              <a:t>L’ergonomie</a:t>
            </a:r>
            <a:br>
              <a:rPr lang="en-US" sz="6000" kern="1200" dirty="0">
                <a:solidFill>
                  <a:srgbClr val="FFFFFF"/>
                </a:solidFill>
                <a:latin typeface="+mj-lt"/>
                <a:ea typeface="+mj-ea"/>
                <a:cs typeface="+mj-cs"/>
              </a:rPr>
            </a:br>
            <a:r>
              <a:rPr lang="en-US" sz="1800" kern="1200" dirty="0">
                <a:solidFill>
                  <a:srgbClr val="FFFFFF"/>
                </a:solidFill>
                <a:latin typeface="+mj-lt"/>
                <a:ea typeface="+mj-ea"/>
                <a:cs typeface="+mj-cs"/>
              </a:rPr>
              <a:t>Adapter le travail aux </a:t>
            </a:r>
            <a:r>
              <a:rPr lang="en-US" sz="1800" kern="1200" dirty="0" err="1">
                <a:solidFill>
                  <a:srgbClr val="FFFFFF"/>
                </a:solidFill>
                <a:latin typeface="+mj-lt"/>
                <a:ea typeface="+mj-ea"/>
                <a:cs typeface="+mj-cs"/>
              </a:rPr>
              <a:t>personnes</a:t>
            </a:r>
            <a:endParaRPr lang="en-US" sz="6000" kern="1200" dirty="0">
              <a:solidFill>
                <a:srgbClr val="FFFFFF"/>
              </a:solidFill>
              <a:latin typeface="+mj-lt"/>
              <a:ea typeface="+mj-ea"/>
              <a:cs typeface="+mj-cs"/>
            </a:endParaRPr>
          </a:p>
        </p:txBody>
      </p:sp>
      <p:sp>
        <p:nvSpPr>
          <p:cNvPr id="33" name="Freeform: Shape 32">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Block Arc 36">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Arc 44">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872052">
            <a:off x="6113252" y="4145122"/>
            <a:ext cx="4083433" cy="4083433"/>
          </a:xfrm>
          <a:prstGeom prst="arc">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A95D2A80-1796-1142-AA87-BA19018BC2EA}"/>
              </a:ext>
            </a:extLst>
          </p:cNvPr>
          <p:cNvSpPr txBox="1"/>
          <p:nvPr/>
        </p:nvSpPr>
        <p:spPr>
          <a:xfrm>
            <a:off x="6821309" y="1550991"/>
            <a:ext cx="4399783" cy="923330"/>
          </a:xfrm>
          <a:prstGeom prst="rect">
            <a:avLst/>
          </a:prstGeom>
          <a:noFill/>
        </p:spPr>
        <p:txBody>
          <a:bodyPr wrap="square" rtlCol="0">
            <a:spAutoFit/>
          </a:bodyPr>
          <a:lstStyle/>
          <a:p>
            <a:r>
              <a:rPr lang="fr-FR" dirty="0">
                <a:solidFill>
                  <a:schemeClr val="bg1"/>
                </a:solidFill>
              </a:rPr>
              <a:t>Travail assis</a:t>
            </a:r>
          </a:p>
          <a:p>
            <a:r>
              <a:rPr lang="fr-FR" dirty="0">
                <a:solidFill>
                  <a:schemeClr val="bg1"/>
                </a:solidFill>
              </a:rPr>
              <a:t>Transport de charges</a:t>
            </a:r>
          </a:p>
          <a:p>
            <a:r>
              <a:rPr lang="fr-FR" dirty="0">
                <a:solidFill>
                  <a:schemeClr val="bg1"/>
                </a:solidFill>
              </a:rPr>
              <a:t>Stress</a:t>
            </a:r>
          </a:p>
        </p:txBody>
      </p:sp>
    </p:spTree>
    <p:extLst>
      <p:ext uri="{BB962C8B-B14F-4D97-AF65-F5344CB8AC3E}">
        <p14:creationId xmlns:p14="http://schemas.microsoft.com/office/powerpoint/2010/main" val="103074647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001AFEA-2442-4A9F-BA37-8C469F306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12078AEA-3304-A246-8B14-F7BC3693CC8D}"/>
              </a:ext>
            </a:extLst>
          </p:cNvPr>
          <p:cNvSpPr>
            <a:spLocks noGrp="1"/>
          </p:cNvSpPr>
          <p:nvPr>
            <p:ph type="title"/>
          </p:nvPr>
        </p:nvSpPr>
        <p:spPr>
          <a:xfrm>
            <a:off x="620940" y="404746"/>
            <a:ext cx="6056425" cy="984040"/>
          </a:xfrm>
        </p:spPr>
        <p:txBody>
          <a:bodyPr vert="horz" lIns="91440" tIns="45720" rIns="91440" bIns="45720" rtlCol="0" anchor="b">
            <a:normAutofit/>
          </a:bodyPr>
          <a:lstStyle/>
          <a:p>
            <a:r>
              <a:rPr lang="en-US" sz="6000" kern="1200" dirty="0" err="1">
                <a:solidFill>
                  <a:srgbClr val="FFFFFF"/>
                </a:solidFill>
                <a:latin typeface="+mj-lt"/>
                <a:ea typeface="+mj-ea"/>
                <a:cs typeface="+mj-cs"/>
              </a:rPr>
              <a:t>Risques</a:t>
            </a:r>
            <a:r>
              <a:rPr lang="en-US" sz="6000" kern="1200" dirty="0">
                <a:solidFill>
                  <a:srgbClr val="FFFFFF"/>
                </a:solidFill>
                <a:latin typeface="+mj-lt"/>
                <a:ea typeface="+mj-ea"/>
                <a:cs typeface="+mj-cs"/>
              </a:rPr>
              <a:t> de chutes</a:t>
            </a:r>
          </a:p>
        </p:txBody>
      </p:sp>
      <p:sp>
        <p:nvSpPr>
          <p:cNvPr id="14" name="Freeform: Shape 13">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Block Arc 17">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872052">
            <a:off x="6113252" y="4145122"/>
            <a:ext cx="4083433" cy="4083433"/>
          </a:xfrm>
          <a:prstGeom prst="arc">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94509549-5DC7-E141-9E32-D676C24D5B38}"/>
              </a:ext>
            </a:extLst>
          </p:cNvPr>
          <p:cNvSpPr txBox="1"/>
          <p:nvPr/>
        </p:nvSpPr>
        <p:spPr>
          <a:xfrm>
            <a:off x="1253067" y="2794000"/>
            <a:ext cx="8602133" cy="1938992"/>
          </a:xfrm>
          <a:prstGeom prst="rect">
            <a:avLst/>
          </a:prstGeom>
          <a:noFill/>
        </p:spPr>
        <p:txBody>
          <a:bodyPr wrap="square" rtlCol="0">
            <a:spAutoFit/>
          </a:bodyPr>
          <a:lstStyle/>
          <a:p>
            <a:pPr marL="285750" indent="-285750">
              <a:buFont typeface="Wingdings" pitchFamily="2" charset="2"/>
              <a:buChar char="ü"/>
            </a:pPr>
            <a:r>
              <a:rPr lang="fr-FR" sz="2000" dirty="0">
                <a:solidFill>
                  <a:schemeClr val="bg1"/>
                </a:solidFill>
              </a:rPr>
              <a:t>Comment sortir du véhicule?</a:t>
            </a:r>
          </a:p>
          <a:p>
            <a:pPr marL="285750" indent="-285750">
              <a:buFont typeface="Wingdings" pitchFamily="2" charset="2"/>
              <a:buChar char="ü"/>
            </a:pPr>
            <a:r>
              <a:rPr lang="fr-FR" sz="2000" dirty="0">
                <a:solidFill>
                  <a:schemeClr val="bg1"/>
                </a:solidFill>
              </a:rPr>
              <a:t>Observer avant d’agir!</a:t>
            </a:r>
          </a:p>
          <a:p>
            <a:pPr marL="285750" indent="-285750">
              <a:buFont typeface="Wingdings" pitchFamily="2" charset="2"/>
              <a:buChar char="ü"/>
            </a:pPr>
            <a:r>
              <a:rPr lang="fr-FR" sz="2000" dirty="0">
                <a:solidFill>
                  <a:schemeClr val="bg1"/>
                </a:solidFill>
              </a:rPr>
              <a:t>Avez-vous la visibilité (le matin, le soir au dépôt…)</a:t>
            </a:r>
          </a:p>
          <a:p>
            <a:pPr marL="285750" indent="-285750">
              <a:buFont typeface="Wingdings" pitchFamily="2" charset="2"/>
              <a:buChar char="ü"/>
            </a:pPr>
            <a:r>
              <a:rPr lang="fr-FR" sz="2000" dirty="0">
                <a:solidFill>
                  <a:schemeClr val="bg1"/>
                </a:solidFill>
              </a:rPr>
              <a:t>Comment est le sol ou vous êtes?</a:t>
            </a:r>
          </a:p>
          <a:p>
            <a:pPr marL="285750" indent="-285750">
              <a:buFont typeface="Wingdings" pitchFamily="2" charset="2"/>
              <a:buChar char="ü"/>
            </a:pPr>
            <a:r>
              <a:rPr lang="fr-FR" sz="2000" dirty="0">
                <a:solidFill>
                  <a:schemeClr val="bg1"/>
                </a:solidFill>
              </a:rPr>
              <a:t>Quels sont les conditions météo?</a:t>
            </a:r>
          </a:p>
          <a:p>
            <a:pPr marL="285750" indent="-285750">
              <a:buFont typeface="Wingdings" pitchFamily="2" charset="2"/>
              <a:buChar char="ü"/>
            </a:pPr>
            <a:r>
              <a:rPr lang="fr-FR" sz="2000" dirty="0">
                <a:solidFill>
                  <a:schemeClr val="bg1"/>
                </a:solidFill>
              </a:rPr>
              <a:t>Autres?</a:t>
            </a:r>
          </a:p>
        </p:txBody>
      </p:sp>
    </p:spTree>
    <p:extLst>
      <p:ext uri="{BB962C8B-B14F-4D97-AF65-F5344CB8AC3E}">
        <p14:creationId xmlns:p14="http://schemas.microsoft.com/office/powerpoint/2010/main" val="22736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94B6A0-33B4-6448-A9B3-03CB8177325E}"/>
              </a:ext>
            </a:extLst>
          </p:cNvPr>
          <p:cNvSpPr>
            <a:spLocks noGrp="1"/>
          </p:cNvSpPr>
          <p:nvPr>
            <p:ph type="title"/>
          </p:nvPr>
        </p:nvSpPr>
        <p:spPr/>
        <p:txBody>
          <a:bodyPr/>
          <a:lstStyle/>
          <a:p>
            <a:r>
              <a:rPr lang="fr-FR" dirty="0"/>
              <a:t>Monter et descendre de la cabine</a:t>
            </a:r>
          </a:p>
        </p:txBody>
      </p:sp>
      <p:pic>
        <p:nvPicPr>
          <p:cNvPr id="3" name="Média en ligne 2" descr="monter et descente d'une cabine">
            <a:hlinkClick r:id="" action="ppaction://media"/>
            <a:extLst>
              <a:ext uri="{FF2B5EF4-FFF2-40B4-BE49-F238E27FC236}">
                <a16:creationId xmlns:a16="http://schemas.microsoft.com/office/drawing/2014/main" id="{75F4392A-A49F-3D4D-909C-54D96686268C}"/>
              </a:ext>
            </a:extLst>
          </p:cNvPr>
          <p:cNvPicPr>
            <a:picLocks noRot="1" noChangeAspect="1"/>
          </p:cNvPicPr>
          <p:nvPr>
            <a:videoFile r:link="rId1"/>
          </p:nvPr>
        </p:nvPicPr>
        <p:blipFill>
          <a:blip r:embed="rId3"/>
          <a:stretch>
            <a:fillRect/>
          </a:stretch>
        </p:blipFill>
        <p:spPr>
          <a:xfrm>
            <a:off x="2057400" y="1690688"/>
            <a:ext cx="8077200" cy="4563618"/>
          </a:xfrm>
          <a:prstGeom prst="rect">
            <a:avLst/>
          </a:prstGeom>
        </p:spPr>
      </p:pic>
    </p:spTree>
    <p:extLst>
      <p:ext uri="{BB962C8B-B14F-4D97-AF65-F5344CB8AC3E}">
        <p14:creationId xmlns:p14="http://schemas.microsoft.com/office/powerpoint/2010/main" val="276399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B539E6-3FA2-254F-BF1D-416947BDD598}"/>
              </a:ext>
            </a:extLst>
          </p:cNvPr>
          <p:cNvSpPr>
            <a:spLocks noGrp="1"/>
          </p:cNvSpPr>
          <p:nvPr>
            <p:ph type="title"/>
          </p:nvPr>
        </p:nvSpPr>
        <p:spPr>
          <a:xfrm>
            <a:off x="1524001" y="663753"/>
            <a:ext cx="9144000" cy="744836"/>
          </a:xfrm>
          <a:solidFill>
            <a:srgbClr val="FFC000"/>
          </a:solidFill>
        </p:spPr>
        <p:txBody>
          <a:bodyPr vert="horz" lIns="91440" tIns="45720" rIns="91440" bIns="45720" rtlCol="0" anchor="ctr">
            <a:normAutofit/>
          </a:bodyPr>
          <a:lstStyle/>
          <a:p>
            <a:r>
              <a:rPr lang="en-US" sz="2800" dirty="0"/>
              <a:t>Les accidents de travail…</a:t>
            </a:r>
          </a:p>
        </p:txBody>
      </p:sp>
      <p:pic>
        <p:nvPicPr>
          <p:cNvPr id="5" name="Média en ligne 4" descr="SÃ©curitÃ© au travail : les Ã©crasements">
            <a:hlinkClick r:id="" action="ppaction://media"/>
            <a:extLst>
              <a:ext uri="{FF2B5EF4-FFF2-40B4-BE49-F238E27FC236}">
                <a16:creationId xmlns:a16="http://schemas.microsoft.com/office/drawing/2014/main" id="{5F1E4077-2A3E-9B43-B4EE-A354ABC125FE}"/>
              </a:ext>
            </a:extLst>
          </p:cNvPr>
          <p:cNvPicPr>
            <a:picLocks noRot="1" noChangeAspect="1"/>
          </p:cNvPicPr>
          <p:nvPr>
            <a:videoFile r:link="rId1"/>
          </p:nvPr>
        </p:nvPicPr>
        <p:blipFill>
          <a:blip r:embed="rId3"/>
          <a:stretch>
            <a:fillRect/>
          </a:stretch>
        </p:blipFill>
        <p:spPr>
          <a:xfrm>
            <a:off x="2190046" y="1675228"/>
            <a:ext cx="7811909" cy="4394199"/>
          </a:xfrm>
          <a:prstGeom prst="rect">
            <a:avLst/>
          </a:prstGeom>
        </p:spPr>
      </p:pic>
      <p:sp>
        <p:nvSpPr>
          <p:cNvPr id="4" name="Espace réservé du pied de page 3">
            <a:extLst>
              <a:ext uri="{FF2B5EF4-FFF2-40B4-BE49-F238E27FC236}">
                <a16:creationId xmlns:a16="http://schemas.microsoft.com/office/drawing/2014/main" id="{616253BA-2B5E-0F40-8C7E-F4C136E7B3AA}"/>
              </a:ext>
            </a:extLst>
          </p:cNvPr>
          <p:cNvSpPr>
            <a:spLocks noGrp="1"/>
          </p:cNvSpPr>
          <p:nvPr>
            <p:ph type="ftr" sz="quarter" idx="11"/>
          </p:nvPr>
        </p:nvSpPr>
        <p:spPr>
          <a:xfrm>
            <a:off x="4552950" y="6356351"/>
            <a:ext cx="30861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inside-formations.ch</a:t>
            </a:r>
          </a:p>
        </p:txBody>
      </p:sp>
    </p:spTree>
    <p:extLst>
      <p:ext uri="{BB962C8B-B14F-4D97-AF65-F5344CB8AC3E}">
        <p14:creationId xmlns:p14="http://schemas.microsoft.com/office/powerpoint/2010/main" val="82651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F872A-0955-D14A-9676-8E6CFF21F502}"/>
              </a:ext>
            </a:extLst>
          </p:cNvPr>
          <p:cNvSpPr>
            <a:spLocks noGrp="1"/>
          </p:cNvSpPr>
          <p:nvPr>
            <p:ph type="title"/>
          </p:nvPr>
        </p:nvSpPr>
        <p:spPr>
          <a:xfrm>
            <a:off x="1933763" y="433546"/>
            <a:ext cx="8354890" cy="930447"/>
          </a:xfrm>
        </p:spPr>
        <p:txBody>
          <a:bodyPr vert="horz" lIns="91440" tIns="45720" rIns="91440" bIns="45720" rtlCol="0" anchor="b">
            <a:normAutofit/>
          </a:bodyPr>
          <a:lstStyle/>
          <a:p>
            <a:r>
              <a:rPr lang="en-US" sz="4700" dirty="0"/>
              <a:t>La </a:t>
            </a:r>
            <a:r>
              <a:rPr lang="en-US" sz="4700" dirty="0" err="1"/>
              <a:t>signalisation</a:t>
            </a:r>
            <a:endParaRPr lang="en-US" sz="4700" dirty="0"/>
          </a:p>
        </p:txBody>
      </p:sp>
      <p:pic>
        <p:nvPicPr>
          <p:cNvPr id="2052" name="Picture 4" descr="Panneaux chantier interdit au public multi pictosPour la sécurité de vos  chantiers panneaux et autocollants chantier - Serenne">
            <a:extLst>
              <a:ext uri="{FF2B5EF4-FFF2-40B4-BE49-F238E27FC236}">
                <a16:creationId xmlns:a16="http://schemas.microsoft.com/office/drawing/2014/main" id="{03984728-D193-5E43-BBF6-3EDD04E1E3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42259" y="1683051"/>
            <a:ext cx="4091938" cy="27425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nneau Chantier interdit au public | Signals">
            <a:extLst>
              <a:ext uri="{FF2B5EF4-FFF2-40B4-BE49-F238E27FC236}">
                <a16:creationId xmlns:a16="http://schemas.microsoft.com/office/drawing/2014/main" id="{A4823831-23D4-EB4A-86E1-E551DCA76D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54490" y="3054343"/>
            <a:ext cx="4091938" cy="206642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C090A3C0-A1E3-2647-860F-3F5F8398702B}"/>
              </a:ext>
            </a:extLst>
          </p:cNvPr>
          <p:cNvSpPr>
            <a:spLocks noGrp="1"/>
          </p:cNvSpPr>
          <p:nvPr>
            <p:ph type="ftr" sz="quarter" idx="11"/>
          </p:nvPr>
        </p:nvSpPr>
        <p:spPr>
          <a:xfrm>
            <a:off x="4552950" y="6522430"/>
            <a:ext cx="30861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inside-formations.ch</a:t>
            </a:r>
          </a:p>
        </p:txBody>
      </p:sp>
      <p:sp>
        <p:nvSpPr>
          <p:cNvPr id="8" name="ZoneTexte 7">
            <a:extLst>
              <a:ext uri="{FF2B5EF4-FFF2-40B4-BE49-F238E27FC236}">
                <a16:creationId xmlns:a16="http://schemas.microsoft.com/office/drawing/2014/main" id="{27D9298E-8456-A34C-8E9D-3288C742463C}"/>
              </a:ext>
            </a:extLst>
          </p:cNvPr>
          <p:cNvSpPr txBox="1"/>
          <p:nvPr/>
        </p:nvSpPr>
        <p:spPr>
          <a:xfrm>
            <a:off x="10101944" y="1741714"/>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3951174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08CB63D-0C70-A54E-B39E-AB67464BB071}"/>
              </a:ext>
            </a:extLst>
          </p:cNvPr>
          <p:cNvSpPr>
            <a:spLocks noGrp="1"/>
          </p:cNvSpPr>
          <p:nvPr>
            <p:ph type="title"/>
          </p:nvPr>
        </p:nvSpPr>
        <p:spPr>
          <a:xfrm>
            <a:off x="2991866" y="1452453"/>
            <a:ext cx="6252302" cy="2513516"/>
          </a:xfrm>
        </p:spPr>
        <p:txBody>
          <a:bodyPr vert="horz" lIns="91440" tIns="45720" rIns="91440" bIns="45720" rtlCol="0" anchor="b">
            <a:normAutofit fontScale="90000"/>
          </a:bodyPr>
          <a:lstStyle/>
          <a:p>
            <a:pPr algn="ctr"/>
            <a:r>
              <a:rPr lang="en-US" sz="6000" kern="1200" dirty="0" err="1">
                <a:solidFill>
                  <a:schemeClr val="tx1"/>
                </a:solidFill>
                <a:latin typeface="+mj-lt"/>
                <a:ea typeface="+mj-ea"/>
                <a:cs typeface="+mj-cs"/>
              </a:rPr>
              <a:t>Equipements</a:t>
            </a:r>
            <a:r>
              <a:rPr lang="en-US" sz="6000" kern="1200" dirty="0">
                <a:solidFill>
                  <a:schemeClr val="tx1"/>
                </a:solidFill>
                <a:latin typeface="+mj-lt"/>
                <a:ea typeface="+mj-ea"/>
                <a:cs typeface="+mj-cs"/>
              </a:rPr>
              <a:t> de protection </a:t>
            </a:r>
            <a:r>
              <a:rPr lang="en-US" sz="6000" kern="1200" dirty="0" err="1">
                <a:solidFill>
                  <a:schemeClr val="tx1"/>
                </a:solidFill>
                <a:latin typeface="+mj-lt"/>
                <a:ea typeface="+mj-ea"/>
                <a:cs typeface="+mj-cs"/>
              </a:rPr>
              <a:t>personnels</a:t>
            </a:r>
            <a:endParaRPr lang="en-US" sz="6000" kern="1200" dirty="0">
              <a:solidFill>
                <a:schemeClr val="tx1"/>
              </a:solidFill>
              <a:latin typeface="+mj-lt"/>
              <a:ea typeface="+mj-ea"/>
              <a:cs typeface="+mj-cs"/>
            </a:endParaRPr>
          </a:p>
        </p:txBody>
      </p:sp>
      <p:sp>
        <p:nvSpPr>
          <p:cNvPr id="20" name="Arc 19">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2">
                <a:lumMod val="75000"/>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803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EB7A9A0E-D383-5745-A91A-0242C9076DE7}"/>
              </a:ext>
            </a:extLst>
          </p:cNvPr>
          <p:cNvSpPr>
            <a:spLocks noGrp="1"/>
          </p:cNvSpPr>
          <p:nvPr>
            <p:ph type="title"/>
          </p:nvPr>
        </p:nvSpPr>
        <p:spPr>
          <a:xfrm>
            <a:off x="5894962" y="479493"/>
            <a:ext cx="5458838" cy="1325563"/>
          </a:xfrm>
        </p:spPr>
        <p:txBody>
          <a:bodyPr>
            <a:normAutofit/>
          </a:bodyPr>
          <a:lstStyle/>
          <a:p>
            <a:r>
              <a:rPr lang="fr-FR"/>
              <a:t>Les équipements</a:t>
            </a:r>
          </a:p>
        </p:txBody>
      </p:sp>
      <p:sp>
        <p:nvSpPr>
          <p:cNvPr id="21" name="Freeform: Shape 2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descr="Une image contenant signe, photo, homme, herbe&#10;&#10;Description générée automatiquement">
            <a:extLst>
              <a:ext uri="{FF2B5EF4-FFF2-40B4-BE49-F238E27FC236}">
                <a16:creationId xmlns:a16="http://schemas.microsoft.com/office/drawing/2014/main" id="{84A85A2D-5286-164E-A02B-46BFC27E97D6}"/>
              </a:ext>
            </a:extLst>
          </p:cNvPr>
          <p:cNvPicPr>
            <a:picLocks noChangeAspect="1"/>
          </p:cNvPicPr>
          <p:nvPr/>
        </p:nvPicPr>
        <p:blipFill>
          <a:blip r:embed="rId2"/>
          <a:stretch>
            <a:fillRect/>
          </a:stretch>
        </p:blipFill>
        <p:spPr>
          <a:xfrm>
            <a:off x="549224" y="312153"/>
            <a:ext cx="4394753" cy="62336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Espace réservé du contenu 2">
            <a:extLst>
              <a:ext uri="{FF2B5EF4-FFF2-40B4-BE49-F238E27FC236}">
                <a16:creationId xmlns:a16="http://schemas.microsoft.com/office/drawing/2014/main" id="{10106568-9064-8142-81DA-9A646850962D}"/>
              </a:ext>
            </a:extLst>
          </p:cNvPr>
          <p:cNvSpPr>
            <a:spLocks noGrp="1"/>
          </p:cNvSpPr>
          <p:nvPr>
            <p:ph idx="1"/>
          </p:nvPr>
        </p:nvSpPr>
        <p:spPr>
          <a:xfrm>
            <a:off x="5894962" y="1984443"/>
            <a:ext cx="5458838" cy="4192520"/>
          </a:xfrm>
        </p:spPr>
        <p:txBody>
          <a:bodyPr>
            <a:normAutofit/>
          </a:bodyPr>
          <a:lstStyle/>
          <a:p>
            <a:r>
              <a:rPr lang="fr-FR" sz="2400"/>
              <a:t>Chaussures de sécurité</a:t>
            </a:r>
          </a:p>
          <a:p>
            <a:r>
              <a:rPr lang="fr-FR" sz="2400"/>
              <a:t>Gants</a:t>
            </a:r>
          </a:p>
          <a:p>
            <a:r>
              <a:rPr lang="fr-FR" sz="2400"/>
              <a:t>Lunettes</a:t>
            </a:r>
          </a:p>
          <a:p>
            <a:r>
              <a:rPr lang="fr-FR" sz="2400"/>
              <a:t>Masques</a:t>
            </a:r>
          </a:p>
          <a:p>
            <a:r>
              <a:rPr lang="fr-FR" sz="2400"/>
              <a:t>Casque</a:t>
            </a:r>
          </a:p>
          <a:p>
            <a:r>
              <a:rPr lang="fr-FR" sz="2400"/>
              <a:t>Gilet de sécurité</a:t>
            </a:r>
          </a:p>
          <a:p>
            <a:r>
              <a:rPr lang="fr-FR" sz="2400"/>
              <a:t>Combinaison…</a:t>
            </a:r>
          </a:p>
        </p:txBody>
      </p:sp>
    </p:spTree>
    <p:extLst>
      <p:ext uri="{BB962C8B-B14F-4D97-AF65-F5344CB8AC3E}">
        <p14:creationId xmlns:p14="http://schemas.microsoft.com/office/powerpoint/2010/main" val="41393721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e image contenant passage, route, autoroute, flou&#10;&#10;Description générée automatiquement">
            <a:extLst>
              <a:ext uri="{FF2B5EF4-FFF2-40B4-BE49-F238E27FC236}">
                <a16:creationId xmlns:a16="http://schemas.microsoft.com/office/drawing/2014/main" id="{43DDE433-1E17-4A22-8918-A61E2C68F1EF}"/>
              </a:ext>
            </a:extLst>
          </p:cNvPr>
          <p:cNvPicPr>
            <a:picLocks noChangeAspect="1"/>
          </p:cNvPicPr>
          <p:nvPr/>
        </p:nvPicPr>
        <p:blipFill rotWithShape="1">
          <a:blip r:embed="rId2"/>
          <a:srcRect l="18000"/>
          <a:stretch/>
        </p:blipFill>
        <p:spPr>
          <a:xfrm>
            <a:off x="595312" y="785808"/>
            <a:ext cx="6115050" cy="4586291"/>
          </a:xfrm>
          <a:prstGeom prst="rect">
            <a:avLst/>
          </a:prstGeom>
        </p:spPr>
      </p:pic>
      <p:sp>
        <p:nvSpPr>
          <p:cNvPr id="2" name="Titre 1">
            <a:extLst>
              <a:ext uri="{FF2B5EF4-FFF2-40B4-BE49-F238E27FC236}">
                <a16:creationId xmlns:a16="http://schemas.microsoft.com/office/drawing/2014/main" id="{75EF3C2D-BB7D-674F-B154-E94BA0D0987C}"/>
              </a:ext>
            </a:extLst>
          </p:cNvPr>
          <p:cNvSpPr>
            <a:spLocks noGrp="1"/>
          </p:cNvSpPr>
          <p:nvPr>
            <p:ph type="title"/>
          </p:nvPr>
        </p:nvSpPr>
        <p:spPr>
          <a:xfrm>
            <a:off x="7336488" y="640264"/>
            <a:ext cx="2819430" cy="1344975"/>
          </a:xfrm>
        </p:spPr>
        <p:txBody>
          <a:bodyPr vert="horz" lIns="91440" tIns="45720" rIns="91440" bIns="45720" rtlCol="0" anchor="ctr">
            <a:normAutofit/>
          </a:bodyPr>
          <a:lstStyle/>
          <a:p>
            <a:r>
              <a:rPr lang="en-US" sz="3500"/>
              <a:t>Les habits de protection</a:t>
            </a:r>
          </a:p>
        </p:txBody>
      </p:sp>
      <p:sp>
        <p:nvSpPr>
          <p:cNvPr id="5" name="ZoneTexte 4">
            <a:extLst>
              <a:ext uri="{FF2B5EF4-FFF2-40B4-BE49-F238E27FC236}">
                <a16:creationId xmlns:a16="http://schemas.microsoft.com/office/drawing/2014/main" id="{13F6C352-CE06-064B-A188-056E942B58F2}"/>
              </a:ext>
            </a:extLst>
          </p:cNvPr>
          <p:cNvSpPr txBox="1"/>
          <p:nvPr/>
        </p:nvSpPr>
        <p:spPr>
          <a:xfrm>
            <a:off x="7335966" y="2121763"/>
            <a:ext cx="4260721"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err="1"/>
              <a:t>permettent</a:t>
            </a:r>
            <a:r>
              <a:rPr lang="en-US" sz="2000" dirty="0"/>
              <a:t> </a:t>
            </a:r>
            <a:r>
              <a:rPr lang="en-US" sz="2000" dirty="0" err="1"/>
              <a:t>à</a:t>
            </a:r>
            <a:r>
              <a:rPr lang="en-US" sz="2000" dirty="0"/>
              <a:t> </a:t>
            </a:r>
            <a:r>
              <a:rPr lang="en-US" sz="2000" dirty="0" err="1"/>
              <a:t>l’utilisateur</a:t>
            </a:r>
            <a:r>
              <a:rPr lang="en-US" sz="2000" dirty="0"/>
              <a:t> d’être vu </a:t>
            </a:r>
            <a:r>
              <a:rPr lang="en-US" sz="2000" dirty="0" err="1"/>
              <a:t>facilement</a:t>
            </a:r>
            <a:r>
              <a:rPr lang="en-US" sz="2000" dirty="0"/>
              <a:t> dans les situations </a:t>
            </a:r>
            <a:r>
              <a:rPr lang="en-US" sz="2000" dirty="0" err="1"/>
              <a:t>dangereuses</a:t>
            </a:r>
            <a:r>
              <a:rPr lang="en-US" sz="2000" dirty="0"/>
              <a:t>, </a:t>
            </a:r>
            <a:r>
              <a:rPr lang="en-US" sz="2000" dirty="0" err="1"/>
              <a:t>Ils</a:t>
            </a:r>
            <a:endParaRPr lang="en-US" sz="2000" dirty="0"/>
          </a:p>
          <a:p>
            <a:pPr>
              <a:lnSpc>
                <a:spcPct val="90000"/>
              </a:lnSpc>
              <a:spcAft>
                <a:spcPts val="600"/>
              </a:spcAft>
            </a:pPr>
            <a:r>
              <a:rPr lang="en-US" sz="2000" dirty="0"/>
              <a:t>et </a:t>
            </a:r>
            <a:r>
              <a:rPr lang="en-US" sz="2000" dirty="0" err="1"/>
              <a:t>ce</a:t>
            </a:r>
            <a:r>
              <a:rPr lang="en-US" sz="2000" dirty="0"/>
              <a:t> </a:t>
            </a:r>
            <a:r>
              <a:rPr lang="en-US" sz="2000" dirty="0" err="1"/>
              <a:t>quelles</a:t>
            </a:r>
            <a:r>
              <a:rPr lang="en-US" sz="2000" dirty="0"/>
              <a:t> que </a:t>
            </a:r>
            <a:r>
              <a:rPr lang="en-US" sz="2000" dirty="0" err="1"/>
              <a:t>soient</a:t>
            </a:r>
            <a:r>
              <a:rPr lang="en-US" sz="2000" dirty="0"/>
              <a:t> les conditions de </a:t>
            </a:r>
            <a:r>
              <a:rPr lang="en-US" sz="2000" dirty="0" err="1"/>
              <a:t>luminosité</a:t>
            </a:r>
            <a:r>
              <a:rPr lang="en-US" sz="2000" dirty="0"/>
              <a:t> </a:t>
            </a:r>
          </a:p>
          <a:p>
            <a:pPr>
              <a:lnSpc>
                <a:spcPct val="90000"/>
              </a:lnSpc>
              <a:spcAft>
                <a:spcPts val="600"/>
              </a:spcAft>
            </a:pPr>
            <a:r>
              <a:rPr lang="en-US" sz="2000" dirty="0"/>
              <a:t>(de jour, au </a:t>
            </a:r>
            <a:r>
              <a:rPr lang="en-US" sz="2000" dirty="0" err="1"/>
              <a:t>crépuscule</a:t>
            </a:r>
            <a:r>
              <a:rPr lang="en-US" sz="2000" dirty="0"/>
              <a:t> et la </a:t>
            </a:r>
            <a:r>
              <a:rPr lang="en-US" sz="2000" dirty="0" err="1"/>
              <a:t>nuit</a:t>
            </a:r>
            <a:r>
              <a:rPr lang="en-US" sz="2000" dirty="0"/>
              <a:t> dans la lumière des phares).</a:t>
            </a:r>
          </a:p>
        </p:txBody>
      </p:sp>
      <p:sp>
        <p:nvSpPr>
          <p:cNvPr id="4" name="Espace réservé du pied de page 3">
            <a:extLst>
              <a:ext uri="{FF2B5EF4-FFF2-40B4-BE49-F238E27FC236}">
                <a16:creationId xmlns:a16="http://schemas.microsoft.com/office/drawing/2014/main" id="{947C61DF-C66D-7149-8CCE-5D0D324306CE}"/>
              </a:ext>
            </a:extLst>
          </p:cNvPr>
          <p:cNvSpPr>
            <a:spLocks noGrp="1"/>
          </p:cNvSpPr>
          <p:nvPr>
            <p:ph type="ftr" sz="quarter" idx="11"/>
          </p:nvPr>
        </p:nvSpPr>
        <p:spPr>
          <a:xfrm>
            <a:off x="4552950" y="6356351"/>
            <a:ext cx="30861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inside-formations.ch</a:t>
            </a:r>
          </a:p>
        </p:txBody>
      </p:sp>
    </p:spTree>
    <p:extLst>
      <p:ext uri="{BB962C8B-B14F-4D97-AF65-F5344CB8AC3E}">
        <p14:creationId xmlns:p14="http://schemas.microsoft.com/office/powerpoint/2010/main" val="201060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ED5B2-0F71-9042-A422-AFE298395A46}"/>
              </a:ext>
            </a:extLst>
          </p:cNvPr>
          <p:cNvSpPr>
            <a:spLocks noGrp="1"/>
          </p:cNvSpPr>
          <p:nvPr>
            <p:ph type="title"/>
          </p:nvPr>
        </p:nvSpPr>
        <p:spPr/>
        <p:txBody>
          <a:bodyPr/>
          <a:lstStyle/>
          <a:p>
            <a:r>
              <a:rPr lang="fr-FR" dirty="0"/>
              <a:t>Divers classes</a:t>
            </a:r>
          </a:p>
        </p:txBody>
      </p:sp>
      <p:sp>
        <p:nvSpPr>
          <p:cNvPr id="3" name="Espace réservé du contenu 2">
            <a:extLst>
              <a:ext uri="{FF2B5EF4-FFF2-40B4-BE49-F238E27FC236}">
                <a16:creationId xmlns:a16="http://schemas.microsoft.com/office/drawing/2014/main" id="{A1649BC1-D917-514F-A2A3-D77A69F74E89}"/>
              </a:ext>
            </a:extLst>
          </p:cNvPr>
          <p:cNvSpPr>
            <a:spLocks noGrp="1"/>
          </p:cNvSpPr>
          <p:nvPr>
            <p:ph idx="1"/>
          </p:nvPr>
        </p:nvSpPr>
        <p:spPr/>
        <p:txBody>
          <a:bodyPr>
            <a:normAutofit lnSpcReduction="10000"/>
          </a:bodyPr>
          <a:lstStyle/>
          <a:p>
            <a:pPr marL="0" indent="0">
              <a:buNone/>
            </a:pPr>
            <a:r>
              <a:rPr lang="fr-CH" sz="2600" dirty="0"/>
              <a:t>Des exigences de performance sont définies pour la couleur et la </a:t>
            </a:r>
            <a:r>
              <a:rPr lang="fr-CH" sz="2600" dirty="0" err="1"/>
              <a:t>rétroréflexion</a:t>
            </a:r>
            <a:r>
              <a:rPr lang="fr-CH" sz="2600" dirty="0"/>
              <a:t> ainsi que les surfaces minimales et le positionnement des matières utilisées.</a:t>
            </a:r>
          </a:p>
          <a:p>
            <a:pPr marL="0" indent="0">
              <a:buNone/>
            </a:pPr>
            <a:br>
              <a:rPr lang="fr-CH" sz="2600" dirty="0"/>
            </a:br>
            <a:r>
              <a:rPr lang="fr-CH" sz="2600" dirty="0"/>
              <a:t>La matière de base doit être de couleur orange-rouge fluorescent, jaune fluorescent, ou rouge fluorescent.</a:t>
            </a:r>
          </a:p>
          <a:p>
            <a:pPr marL="0" indent="0">
              <a:buNone/>
            </a:pPr>
            <a:endParaRPr lang="fr-CH" sz="2600" dirty="0"/>
          </a:p>
          <a:p>
            <a:pPr marL="0" indent="0">
              <a:buNone/>
            </a:pPr>
            <a:r>
              <a:rPr lang="fr-CH" sz="2600" dirty="0"/>
              <a:t>Les vêtements de signalisation sont subdivisés en trois classes, selon la surface minimale de la matière de base et de la matière </a:t>
            </a:r>
            <a:r>
              <a:rPr lang="fr-CH" sz="2600" dirty="0" err="1"/>
              <a:t>rétroréfléchissante</a:t>
            </a:r>
            <a:r>
              <a:rPr lang="fr-CH" sz="2600" dirty="0"/>
              <a:t>.</a:t>
            </a:r>
          </a:p>
          <a:p>
            <a:endParaRPr lang="fr-FR" dirty="0"/>
          </a:p>
        </p:txBody>
      </p:sp>
      <p:sp>
        <p:nvSpPr>
          <p:cNvPr id="4" name="Espace réservé du pied de page 3">
            <a:extLst>
              <a:ext uri="{FF2B5EF4-FFF2-40B4-BE49-F238E27FC236}">
                <a16:creationId xmlns:a16="http://schemas.microsoft.com/office/drawing/2014/main" id="{F5310EB4-9D9A-834F-AD4B-13FE763784BC}"/>
              </a:ext>
            </a:extLst>
          </p:cNvPr>
          <p:cNvSpPr>
            <a:spLocks noGrp="1"/>
          </p:cNvSpPr>
          <p:nvPr>
            <p:ph type="ftr" sz="quarter" idx="11"/>
          </p:nvPr>
        </p:nvSpPr>
        <p:spPr/>
        <p:txBody>
          <a:bodyPr/>
          <a:lstStyle/>
          <a:p>
            <a:r>
              <a:rPr lang="fr-FR"/>
              <a:t>inside-formations.ch</a:t>
            </a:r>
          </a:p>
        </p:txBody>
      </p:sp>
    </p:spTree>
    <p:extLst>
      <p:ext uri="{BB962C8B-B14F-4D97-AF65-F5344CB8AC3E}">
        <p14:creationId xmlns:p14="http://schemas.microsoft.com/office/powerpoint/2010/main" val="352485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Arc 1032">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mment choisir ses vêtements de haute visibilité ? | RS">
            <a:extLst>
              <a:ext uri="{FF2B5EF4-FFF2-40B4-BE49-F238E27FC236}">
                <a16:creationId xmlns:a16="http://schemas.microsoft.com/office/drawing/2014/main" id="{ABB5579C-CB9E-1977-2505-D0FD774A4A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6" b="16317"/>
          <a:stretch/>
        </p:blipFill>
        <p:spPr bwMode="auto">
          <a:xfrm>
            <a:off x="20" y="-1"/>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Espace réservé du pied de page 3">
            <a:extLst>
              <a:ext uri="{FF2B5EF4-FFF2-40B4-BE49-F238E27FC236}">
                <a16:creationId xmlns:a16="http://schemas.microsoft.com/office/drawing/2014/main" id="{DEF27459-8654-9348-950E-38BAF21A9651}"/>
              </a:ext>
            </a:extLst>
          </p:cNvPr>
          <p:cNvSpPr>
            <a:spLocks noGrp="1"/>
          </p:cNvSpPr>
          <p:nvPr>
            <p:ph type="ftr" sz="quarter" idx="11"/>
          </p:nvPr>
        </p:nvSpPr>
        <p:spPr>
          <a:xfrm>
            <a:off x="1692321" y="6356350"/>
            <a:ext cx="2809017" cy="365125"/>
          </a:xfrm>
        </p:spPr>
        <p:txBody>
          <a:bodyPr vert="horz" lIns="91440" tIns="45720" rIns="91440" bIns="45720" rtlCol="0" anchor="ctr">
            <a:normAutofit/>
          </a:bodyPr>
          <a:lstStyle/>
          <a:p>
            <a:pPr algn="r">
              <a:spcAft>
                <a:spcPts val="600"/>
              </a:spcAft>
              <a:defRPr/>
            </a:pPr>
            <a:r>
              <a:rPr lang="en-US" kern="1200" cap="none" spc="0" baseline="0">
                <a:solidFill>
                  <a:schemeClr val="tx1"/>
                </a:solidFill>
                <a:latin typeface="Calibri" panose="020F0502020204030204"/>
                <a:ea typeface="+mn-ea"/>
                <a:cs typeface="+mn-cs"/>
              </a:rPr>
              <a:t>inside-formations.ch</a:t>
            </a:r>
          </a:p>
        </p:txBody>
      </p:sp>
    </p:spTree>
    <p:extLst>
      <p:ext uri="{BB962C8B-B14F-4D97-AF65-F5344CB8AC3E}">
        <p14:creationId xmlns:p14="http://schemas.microsoft.com/office/powerpoint/2010/main" val="326571707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c 72">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Rectangle 76">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3DBF82F3-E1F5-464F-9B40-F383608DE583}"/>
              </a:ext>
            </a:extLst>
          </p:cNvPr>
          <p:cNvSpPr>
            <a:spLocks noGrp="1"/>
          </p:cNvSpPr>
          <p:nvPr>
            <p:ph type="title"/>
          </p:nvPr>
        </p:nvSpPr>
        <p:spPr>
          <a:xfrm>
            <a:off x="860742" y="1124988"/>
            <a:ext cx="4425962" cy="2387600"/>
          </a:xfrm>
        </p:spPr>
        <p:txBody>
          <a:bodyPr vert="horz" lIns="91440" tIns="45720" rIns="91440" bIns="45720" rtlCol="0" anchor="b">
            <a:normAutofit/>
          </a:bodyPr>
          <a:lstStyle/>
          <a:p>
            <a:r>
              <a:rPr lang="en-US" sz="6000" kern="1200">
                <a:solidFill>
                  <a:schemeClr val="tx1"/>
                </a:solidFill>
                <a:latin typeface="+mj-lt"/>
                <a:ea typeface="+mj-ea"/>
                <a:cs typeface="+mj-cs"/>
              </a:rPr>
              <a:t>Chaussures de sécurité</a:t>
            </a:r>
          </a:p>
        </p:txBody>
      </p:sp>
      <p:sp>
        <p:nvSpPr>
          <p:cNvPr id="4" name="Espace réservé du pied de page 3">
            <a:extLst>
              <a:ext uri="{FF2B5EF4-FFF2-40B4-BE49-F238E27FC236}">
                <a16:creationId xmlns:a16="http://schemas.microsoft.com/office/drawing/2014/main" id="{050A89BE-E007-FF4D-903F-823B7CE52CE3}"/>
              </a:ext>
            </a:extLst>
          </p:cNvPr>
          <p:cNvSpPr>
            <a:spLocks noGrp="1"/>
          </p:cNvSpPr>
          <p:nvPr>
            <p:ph type="ftr" sz="quarter" idx="11"/>
          </p:nvPr>
        </p:nvSpPr>
        <p:spPr>
          <a:xfrm>
            <a:off x="2732964" y="6356350"/>
            <a:ext cx="2553741" cy="365125"/>
          </a:xfrm>
        </p:spPr>
        <p:txBody>
          <a:bodyPr vert="horz" lIns="91440" tIns="45720" rIns="91440" bIns="45720" rtlCol="0" anchor="ctr">
            <a:normAutofit/>
          </a:bodyPr>
          <a:lstStyle/>
          <a:p>
            <a:pPr algn="r">
              <a:spcAft>
                <a:spcPts val="600"/>
              </a:spcAft>
              <a:defRPr/>
            </a:pPr>
            <a:r>
              <a:rPr lang="en-US" kern="1200" cap="none" spc="0" baseline="0">
                <a:solidFill>
                  <a:prstClr val="black">
                    <a:tint val="75000"/>
                  </a:prstClr>
                </a:solidFill>
                <a:latin typeface="Calibri" panose="020F0502020204030204"/>
                <a:ea typeface="+mn-ea"/>
                <a:cs typeface="+mn-cs"/>
              </a:rPr>
              <a:t>inside-formations.ch</a:t>
            </a:r>
          </a:p>
        </p:txBody>
      </p:sp>
      <p:pic>
        <p:nvPicPr>
          <p:cNvPr id="1026" name="Picture 2" descr="Sabots femme cuir brun semelle bois - Vêtements et chaussants - Ducatillon">
            <a:extLst>
              <a:ext uri="{FF2B5EF4-FFF2-40B4-BE49-F238E27FC236}">
                <a16:creationId xmlns:a16="http://schemas.microsoft.com/office/drawing/2014/main" id="{30E29386-36FE-E242-949C-D7C6C49C57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29"/>
          <a:stretch/>
        </p:blipFill>
        <p:spPr bwMode="auto">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noFill/>
          <a:extLst>
            <a:ext uri="{909E8E84-426E-40DD-AFC4-6F175D3DCCD1}">
              <a14:hiddenFill xmlns:a14="http://schemas.microsoft.com/office/drawing/2010/main">
                <a:solidFill>
                  <a:srgbClr val="FFFFFF"/>
                </a:solidFill>
              </a14:hiddenFill>
            </a:ext>
          </a:extLst>
        </p:spPr>
      </p:pic>
      <p:sp>
        <p:nvSpPr>
          <p:cNvPr id="81"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48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8949CA39-CEA7-784D-B08C-F1EC4909C1CF}"/>
              </a:ext>
            </a:extLst>
          </p:cNvPr>
          <p:cNvSpPr>
            <a:spLocks noGrp="1"/>
          </p:cNvSpPr>
          <p:nvPr>
            <p:ph type="title"/>
          </p:nvPr>
        </p:nvSpPr>
        <p:spPr>
          <a:xfrm>
            <a:off x="686834" y="1153572"/>
            <a:ext cx="3200400" cy="4461163"/>
          </a:xfrm>
        </p:spPr>
        <p:txBody>
          <a:bodyPr>
            <a:normAutofit/>
          </a:bodyPr>
          <a:lstStyle/>
          <a:p>
            <a:r>
              <a:rPr lang="fr-FR" dirty="0">
                <a:solidFill>
                  <a:srgbClr val="FFFFFF"/>
                </a:solidFill>
              </a:rPr>
              <a:t>Charge</a:t>
            </a:r>
          </a:p>
        </p:txBody>
      </p:sp>
      <p:sp>
        <p:nvSpPr>
          <p:cNvPr id="3" name="Espace réservé du contenu 2">
            <a:extLst>
              <a:ext uri="{FF2B5EF4-FFF2-40B4-BE49-F238E27FC236}">
                <a16:creationId xmlns:a16="http://schemas.microsoft.com/office/drawing/2014/main" id="{665E818C-C2D7-2049-9DE3-255A986FBB12}"/>
              </a:ext>
            </a:extLst>
          </p:cNvPr>
          <p:cNvSpPr>
            <a:spLocks noGrp="1"/>
          </p:cNvSpPr>
          <p:nvPr>
            <p:ph idx="1"/>
          </p:nvPr>
        </p:nvSpPr>
        <p:spPr>
          <a:xfrm>
            <a:off x="4447308" y="591344"/>
            <a:ext cx="6906491" cy="5585619"/>
          </a:xfrm>
        </p:spPr>
        <p:txBody>
          <a:bodyPr anchor="ctr">
            <a:normAutofit/>
          </a:bodyPr>
          <a:lstStyle/>
          <a:p>
            <a:r>
              <a:rPr lang="fr-FR" dirty="0"/>
              <a:t>Il s’agit de l’ensemble des influences extérieures qui peuvent s’exercer sur une personne.</a:t>
            </a:r>
          </a:p>
          <a:p>
            <a:r>
              <a:rPr lang="fr-FR" dirty="0"/>
              <a:t>Un poids est une charge</a:t>
            </a:r>
          </a:p>
          <a:p>
            <a:r>
              <a:rPr lang="fr-FR" dirty="0"/>
              <a:t>Le stress aussi!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25022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ED151B-7D2A-C24B-8B51-E139BBD752DD}"/>
              </a:ext>
            </a:extLst>
          </p:cNvPr>
          <p:cNvSpPr>
            <a:spLocks noGrp="1"/>
          </p:cNvSpPr>
          <p:nvPr>
            <p:ph type="title"/>
          </p:nvPr>
        </p:nvSpPr>
        <p:spPr/>
        <p:txBody>
          <a:bodyPr/>
          <a:lstStyle/>
          <a:p>
            <a:r>
              <a:rPr lang="fr-FR" dirty="0"/>
              <a:t>Les chaussures</a:t>
            </a:r>
          </a:p>
        </p:txBody>
      </p:sp>
      <p:sp>
        <p:nvSpPr>
          <p:cNvPr id="4" name="Espace réservé du pied de page 3">
            <a:extLst>
              <a:ext uri="{FF2B5EF4-FFF2-40B4-BE49-F238E27FC236}">
                <a16:creationId xmlns:a16="http://schemas.microsoft.com/office/drawing/2014/main" id="{C70755A5-C4E0-7443-A798-A7BF194D9B96}"/>
              </a:ext>
            </a:extLst>
          </p:cNvPr>
          <p:cNvSpPr>
            <a:spLocks noGrp="1"/>
          </p:cNvSpPr>
          <p:nvPr>
            <p:ph type="ftr" sz="quarter" idx="11"/>
          </p:nvPr>
        </p:nvSpPr>
        <p:spPr/>
        <p:txBody>
          <a:bodyPr/>
          <a:lstStyle/>
          <a:p>
            <a:r>
              <a:rPr lang="fr-FR"/>
              <a:t>inside-formations.ch</a:t>
            </a:r>
          </a:p>
        </p:txBody>
      </p:sp>
      <p:pic>
        <p:nvPicPr>
          <p:cNvPr id="6146" name="Picture 2" descr="Chaussures de sécurité EN ISO 20345 par engelbert strauss">
            <a:extLst>
              <a:ext uri="{FF2B5EF4-FFF2-40B4-BE49-F238E27FC236}">
                <a16:creationId xmlns:a16="http://schemas.microsoft.com/office/drawing/2014/main" id="{FB0F7A4B-A907-9B4D-8FA8-5433AA9C7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66939"/>
            <a:ext cx="914400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62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nformations Norme S1 Chaussures de Sécurité | Würth MODYF">
            <a:extLst>
              <a:ext uri="{FF2B5EF4-FFF2-40B4-BE49-F238E27FC236}">
                <a16:creationId xmlns:a16="http://schemas.microsoft.com/office/drawing/2014/main" id="{BE1AE225-BE0A-B349-974E-C1F0F96BDD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597"/>
          <a:stretch/>
        </p:blipFill>
        <p:spPr bwMode="auto">
          <a:xfrm>
            <a:off x="1764030" y="320040"/>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CB4DE52-F48B-054A-A721-28548884CFCB}"/>
              </a:ext>
            </a:extLst>
          </p:cNvPr>
          <p:cNvSpPr>
            <a:spLocks noGrp="1"/>
          </p:cNvSpPr>
          <p:nvPr>
            <p:ph type="title"/>
          </p:nvPr>
        </p:nvSpPr>
        <p:spPr>
          <a:xfrm>
            <a:off x="4809442" y="5093208"/>
            <a:ext cx="5229903" cy="1261872"/>
          </a:xfrm>
        </p:spPr>
        <p:txBody>
          <a:bodyPr vert="horz" lIns="91440" tIns="45720" rIns="91440" bIns="45720" rtlCol="0" anchor="ctr">
            <a:normAutofit/>
          </a:bodyPr>
          <a:lstStyle/>
          <a:p>
            <a:r>
              <a:rPr lang="en-US" sz="4200">
                <a:solidFill>
                  <a:schemeClr val="bg1"/>
                </a:solidFill>
              </a:rPr>
              <a:t>Classe S1</a:t>
            </a:r>
          </a:p>
        </p:txBody>
      </p:sp>
      <p:sp>
        <p:nvSpPr>
          <p:cNvPr id="4" name="Espace réservé du pied de page 3">
            <a:extLst>
              <a:ext uri="{FF2B5EF4-FFF2-40B4-BE49-F238E27FC236}">
                <a16:creationId xmlns:a16="http://schemas.microsoft.com/office/drawing/2014/main" id="{5AA5B7AD-8AD4-934B-ABCC-4ADBC2D94481}"/>
              </a:ext>
            </a:extLst>
          </p:cNvPr>
          <p:cNvSpPr>
            <a:spLocks noGrp="1"/>
          </p:cNvSpPr>
          <p:nvPr>
            <p:ph type="ftr" sz="quarter" idx="11"/>
          </p:nvPr>
        </p:nvSpPr>
        <p:spPr>
          <a:xfrm>
            <a:off x="4809442" y="6553690"/>
            <a:ext cx="3790273" cy="274320"/>
          </a:xfrm>
        </p:spPr>
        <p:txBody>
          <a:bodyPr vert="horz" lIns="91440" tIns="45720" rIns="91440" bIns="45720" rtlCol="0" anchor="ctr">
            <a:normAutofit/>
          </a:bodyPr>
          <a:lstStyle/>
          <a:p>
            <a:pPr algn="l">
              <a:spcAft>
                <a:spcPts val="600"/>
              </a:spcAft>
              <a:defRPr/>
            </a:pPr>
            <a:r>
              <a:rPr lang="en-US" sz="900">
                <a:solidFill>
                  <a:schemeClr val="tx1">
                    <a:lumMod val="75000"/>
                    <a:lumOff val="25000"/>
                    <a:alpha val="70000"/>
                  </a:schemeClr>
                </a:solidFill>
                <a:latin typeface="Calibri" panose="020F0502020204030204"/>
              </a:rPr>
              <a:t>inside-formations.ch</a:t>
            </a:r>
          </a:p>
        </p:txBody>
      </p:sp>
    </p:spTree>
    <p:extLst>
      <p:ext uri="{BB962C8B-B14F-4D97-AF65-F5344CB8AC3E}">
        <p14:creationId xmlns:p14="http://schemas.microsoft.com/office/powerpoint/2010/main" val="3490413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Norme S2 Chaussures de sécurité | Würth MODYF">
            <a:extLst>
              <a:ext uri="{FF2B5EF4-FFF2-40B4-BE49-F238E27FC236}">
                <a16:creationId xmlns:a16="http://schemas.microsoft.com/office/drawing/2014/main" id="{C85AA6D2-BEDC-124F-9AC9-F0AA761A0B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597"/>
          <a:stretch/>
        </p:blipFill>
        <p:spPr bwMode="auto">
          <a:xfrm>
            <a:off x="1764030" y="320040"/>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CB4DE52-F48B-054A-A721-28548884CFCB}"/>
              </a:ext>
            </a:extLst>
          </p:cNvPr>
          <p:cNvSpPr>
            <a:spLocks noGrp="1"/>
          </p:cNvSpPr>
          <p:nvPr>
            <p:ph type="title"/>
          </p:nvPr>
        </p:nvSpPr>
        <p:spPr>
          <a:xfrm>
            <a:off x="4809442" y="5093208"/>
            <a:ext cx="5229903" cy="1261872"/>
          </a:xfrm>
        </p:spPr>
        <p:txBody>
          <a:bodyPr vert="horz" lIns="91440" tIns="45720" rIns="91440" bIns="45720" rtlCol="0" anchor="ctr">
            <a:normAutofit/>
          </a:bodyPr>
          <a:lstStyle/>
          <a:p>
            <a:r>
              <a:rPr lang="en-US" sz="4200" dirty="0" err="1">
                <a:solidFill>
                  <a:schemeClr val="bg1"/>
                </a:solidFill>
              </a:rPr>
              <a:t>Classe</a:t>
            </a:r>
            <a:r>
              <a:rPr lang="en-US" sz="4200" dirty="0">
                <a:solidFill>
                  <a:schemeClr val="bg1"/>
                </a:solidFill>
              </a:rPr>
              <a:t> S2</a:t>
            </a:r>
          </a:p>
        </p:txBody>
      </p:sp>
      <p:sp>
        <p:nvSpPr>
          <p:cNvPr id="4" name="Espace réservé du pied de page 3">
            <a:extLst>
              <a:ext uri="{FF2B5EF4-FFF2-40B4-BE49-F238E27FC236}">
                <a16:creationId xmlns:a16="http://schemas.microsoft.com/office/drawing/2014/main" id="{5AA5B7AD-8AD4-934B-ABCC-4ADBC2D94481}"/>
              </a:ext>
            </a:extLst>
          </p:cNvPr>
          <p:cNvSpPr>
            <a:spLocks noGrp="1"/>
          </p:cNvSpPr>
          <p:nvPr>
            <p:ph type="ftr" sz="quarter" idx="11"/>
          </p:nvPr>
        </p:nvSpPr>
        <p:spPr>
          <a:xfrm>
            <a:off x="4809442" y="6553690"/>
            <a:ext cx="3790273" cy="274320"/>
          </a:xfrm>
        </p:spPr>
        <p:txBody>
          <a:bodyPr vert="horz" lIns="91440" tIns="45720" rIns="91440" bIns="45720" rtlCol="0" anchor="ctr">
            <a:normAutofit/>
          </a:bodyPr>
          <a:lstStyle/>
          <a:p>
            <a:pPr algn="l">
              <a:spcAft>
                <a:spcPts val="600"/>
              </a:spcAft>
              <a:defRPr/>
            </a:pPr>
            <a:r>
              <a:rPr lang="en-US" sz="900">
                <a:solidFill>
                  <a:schemeClr val="tx1">
                    <a:lumMod val="75000"/>
                    <a:lumOff val="25000"/>
                    <a:alpha val="70000"/>
                  </a:schemeClr>
                </a:solidFill>
                <a:latin typeface="Calibri" panose="020F0502020204030204"/>
              </a:rPr>
              <a:t>inside-formations.ch</a:t>
            </a:r>
          </a:p>
        </p:txBody>
      </p:sp>
    </p:spTree>
    <p:extLst>
      <p:ext uri="{BB962C8B-B14F-4D97-AF65-F5344CB8AC3E}">
        <p14:creationId xmlns:p14="http://schemas.microsoft.com/office/powerpoint/2010/main" val="3633824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nformations Norme S3 | Würth MODYF">
            <a:extLst>
              <a:ext uri="{FF2B5EF4-FFF2-40B4-BE49-F238E27FC236}">
                <a16:creationId xmlns:a16="http://schemas.microsoft.com/office/drawing/2014/main" id="{861589E6-E7DB-784B-9EF7-C6D5B7A31C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597"/>
          <a:stretch/>
        </p:blipFill>
        <p:spPr bwMode="auto">
          <a:xfrm>
            <a:off x="1764030" y="320040"/>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3117320F-0B28-5549-B813-D7F218483633}"/>
              </a:ext>
            </a:extLst>
          </p:cNvPr>
          <p:cNvSpPr>
            <a:spLocks noGrp="1"/>
          </p:cNvSpPr>
          <p:nvPr>
            <p:ph type="title"/>
          </p:nvPr>
        </p:nvSpPr>
        <p:spPr>
          <a:xfrm>
            <a:off x="4809442" y="5093208"/>
            <a:ext cx="5229903" cy="1261872"/>
          </a:xfrm>
        </p:spPr>
        <p:txBody>
          <a:bodyPr vert="horz" lIns="91440" tIns="45720" rIns="91440" bIns="45720" rtlCol="0" anchor="ctr">
            <a:normAutofit/>
          </a:bodyPr>
          <a:lstStyle/>
          <a:p>
            <a:r>
              <a:rPr lang="en-US" sz="4200">
                <a:solidFill>
                  <a:schemeClr val="bg1"/>
                </a:solidFill>
              </a:rPr>
              <a:t>Classe S3</a:t>
            </a:r>
          </a:p>
        </p:txBody>
      </p:sp>
      <p:sp>
        <p:nvSpPr>
          <p:cNvPr id="4" name="Espace réservé du pied de page 3">
            <a:extLst>
              <a:ext uri="{FF2B5EF4-FFF2-40B4-BE49-F238E27FC236}">
                <a16:creationId xmlns:a16="http://schemas.microsoft.com/office/drawing/2014/main" id="{6D891FFD-D02D-1245-8D2B-591B86F0FE0F}"/>
              </a:ext>
            </a:extLst>
          </p:cNvPr>
          <p:cNvSpPr>
            <a:spLocks noGrp="1"/>
          </p:cNvSpPr>
          <p:nvPr>
            <p:ph type="ftr" sz="quarter" idx="11"/>
          </p:nvPr>
        </p:nvSpPr>
        <p:spPr>
          <a:xfrm>
            <a:off x="4809442" y="6553690"/>
            <a:ext cx="3790273" cy="274320"/>
          </a:xfrm>
        </p:spPr>
        <p:txBody>
          <a:bodyPr vert="horz" lIns="91440" tIns="45720" rIns="91440" bIns="45720" rtlCol="0" anchor="ctr">
            <a:normAutofit/>
          </a:bodyPr>
          <a:lstStyle/>
          <a:p>
            <a:pPr algn="l">
              <a:spcAft>
                <a:spcPts val="600"/>
              </a:spcAft>
              <a:defRPr/>
            </a:pPr>
            <a:r>
              <a:rPr lang="en-US" sz="900">
                <a:solidFill>
                  <a:schemeClr val="tx1">
                    <a:lumMod val="75000"/>
                    <a:lumOff val="25000"/>
                    <a:alpha val="70000"/>
                  </a:schemeClr>
                </a:solidFill>
                <a:latin typeface="Calibri" panose="020F0502020204030204"/>
              </a:rPr>
              <a:t>inside-formations.ch</a:t>
            </a:r>
          </a:p>
        </p:txBody>
      </p:sp>
    </p:spTree>
    <p:extLst>
      <p:ext uri="{BB962C8B-B14F-4D97-AF65-F5344CB8AC3E}">
        <p14:creationId xmlns:p14="http://schemas.microsoft.com/office/powerpoint/2010/main" val="1440118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E859F8-EC4B-F542-927C-259F685555A6}"/>
              </a:ext>
            </a:extLst>
          </p:cNvPr>
          <p:cNvSpPr>
            <a:spLocks noGrp="1"/>
          </p:cNvSpPr>
          <p:nvPr>
            <p:ph type="title"/>
          </p:nvPr>
        </p:nvSpPr>
        <p:spPr>
          <a:xfrm>
            <a:off x="8474931" y="2023110"/>
            <a:ext cx="1852218" cy="2846070"/>
          </a:xfrm>
        </p:spPr>
        <p:txBody>
          <a:bodyPr vert="horz" lIns="91440" tIns="45720" rIns="91440" bIns="45720" rtlCol="0" anchor="ctr">
            <a:normAutofit/>
          </a:bodyPr>
          <a:lstStyle/>
          <a:p>
            <a:r>
              <a:rPr lang="en-US" sz="3200"/>
              <a:t>Classe S4</a:t>
            </a:r>
          </a:p>
        </p:txBody>
      </p:sp>
      <p:pic>
        <p:nvPicPr>
          <p:cNvPr id="11266" name="Picture 2" descr="S4 Chaussures de sécurité EN ISO 20345:2011">
            <a:extLst>
              <a:ext uri="{FF2B5EF4-FFF2-40B4-BE49-F238E27FC236}">
                <a16:creationId xmlns:a16="http://schemas.microsoft.com/office/drawing/2014/main" id="{524C27D5-333F-E043-BD6B-FBFDDAD3BA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1" r="-2" b="7978"/>
          <a:stretch/>
        </p:blipFill>
        <p:spPr bwMode="auto">
          <a:xfrm>
            <a:off x="1932928" y="858525"/>
            <a:ext cx="5706228" cy="5211906"/>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1DD1AA0C-BD56-FD4C-B2B5-53D2B2848561}"/>
              </a:ext>
            </a:extLst>
          </p:cNvPr>
          <p:cNvSpPr>
            <a:spLocks noGrp="1"/>
          </p:cNvSpPr>
          <p:nvPr>
            <p:ph type="ftr" sz="quarter" idx="11"/>
          </p:nvPr>
        </p:nvSpPr>
        <p:spPr>
          <a:xfrm>
            <a:off x="4552950" y="6492241"/>
            <a:ext cx="30861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inside-formations.ch</a:t>
            </a:r>
          </a:p>
        </p:txBody>
      </p:sp>
    </p:spTree>
    <p:extLst>
      <p:ext uri="{BB962C8B-B14F-4D97-AF65-F5344CB8AC3E}">
        <p14:creationId xmlns:p14="http://schemas.microsoft.com/office/powerpoint/2010/main" val="103862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C0D21-A6B1-1742-9836-4A719AFECEEE}"/>
              </a:ext>
            </a:extLst>
          </p:cNvPr>
          <p:cNvSpPr>
            <a:spLocks noGrp="1"/>
          </p:cNvSpPr>
          <p:nvPr>
            <p:ph type="title"/>
          </p:nvPr>
        </p:nvSpPr>
        <p:spPr>
          <a:xfrm>
            <a:off x="8474931" y="2023110"/>
            <a:ext cx="1852218" cy="2846070"/>
          </a:xfrm>
        </p:spPr>
        <p:txBody>
          <a:bodyPr vert="horz" lIns="91440" tIns="45720" rIns="91440" bIns="45720" rtlCol="0" anchor="ctr">
            <a:normAutofit/>
          </a:bodyPr>
          <a:lstStyle/>
          <a:p>
            <a:r>
              <a:rPr lang="en-US" sz="3200"/>
              <a:t>Classe S5</a:t>
            </a:r>
          </a:p>
        </p:txBody>
      </p:sp>
      <p:pic>
        <p:nvPicPr>
          <p:cNvPr id="12290" name="Picture 2" descr="S5 Chaussures de sécurité EN ISO 20345:2011">
            <a:extLst>
              <a:ext uri="{FF2B5EF4-FFF2-40B4-BE49-F238E27FC236}">
                <a16:creationId xmlns:a16="http://schemas.microsoft.com/office/drawing/2014/main" id="{2E4595F9-F6DB-7A43-9559-184CED9B85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09" r="-2" b="80"/>
          <a:stretch/>
        </p:blipFill>
        <p:spPr bwMode="auto">
          <a:xfrm>
            <a:off x="1932928" y="858525"/>
            <a:ext cx="5706228" cy="5211906"/>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6FD84B27-8A0A-7F4A-B945-AE74B6EE42BC}"/>
              </a:ext>
            </a:extLst>
          </p:cNvPr>
          <p:cNvSpPr>
            <a:spLocks noGrp="1"/>
          </p:cNvSpPr>
          <p:nvPr>
            <p:ph type="ftr" sz="quarter" idx="11"/>
          </p:nvPr>
        </p:nvSpPr>
        <p:spPr>
          <a:xfrm>
            <a:off x="4552950" y="6492241"/>
            <a:ext cx="30861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inside-formations.ch</a:t>
            </a:r>
          </a:p>
        </p:txBody>
      </p:sp>
    </p:spTree>
    <p:extLst>
      <p:ext uri="{BB962C8B-B14F-4D97-AF65-F5344CB8AC3E}">
        <p14:creationId xmlns:p14="http://schemas.microsoft.com/office/powerpoint/2010/main" val="2321392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730485-9043-BF47-BA65-583770998E6F}"/>
              </a:ext>
            </a:extLst>
          </p:cNvPr>
          <p:cNvSpPr>
            <a:spLocks noGrp="1"/>
          </p:cNvSpPr>
          <p:nvPr>
            <p:ph type="title"/>
          </p:nvPr>
        </p:nvSpPr>
        <p:spPr>
          <a:xfrm>
            <a:off x="2063014" y="5091762"/>
            <a:ext cx="5613590" cy="1264588"/>
          </a:xfrm>
        </p:spPr>
        <p:txBody>
          <a:bodyPr vert="horz" lIns="91440" tIns="45720" rIns="91440" bIns="45720" rtlCol="0" anchor="ctr">
            <a:normAutofit/>
          </a:bodyPr>
          <a:lstStyle/>
          <a:p>
            <a:pPr algn="r"/>
            <a:r>
              <a:rPr lang="en-US" sz="4200">
                <a:solidFill>
                  <a:srgbClr val="FFFFFF"/>
                </a:solidFill>
              </a:rPr>
              <a:t>Les gants</a:t>
            </a:r>
          </a:p>
        </p:txBody>
      </p:sp>
      <p:pic>
        <p:nvPicPr>
          <p:cNvPr id="13314" name="Picture 2" descr="les gants de protection | Résistance mécanique : la norme EN 388 | 2mains.ch">
            <a:extLst>
              <a:ext uri="{FF2B5EF4-FFF2-40B4-BE49-F238E27FC236}">
                <a16:creationId xmlns:a16="http://schemas.microsoft.com/office/drawing/2014/main" id="{7315F302-95A0-9244-BB48-8DF8054227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97" r="-1" b="19386"/>
          <a:stretch/>
        </p:blipFill>
        <p:spPr bwMode="auto">
          <a:xfrm>
            <a:off x="1764030" y="320040"/>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7E5E59B8-70EA-8544-8988-85613E923103}"/>
              </a:ext>
            </a:extLst>
          </p:cNvPr>
          <p:cNvSpPr>
            <a:spLocks noGrp="1"/>
          </p:cNvSpPr>
          <p:nvPr>
            <p:ph type="ftr" sz="quarter" idx="11"/>
          </p:nvPr>
        </p:nvSpPr>
        <p:spPr>
          <a:xfrm>
            <a:off x="4552950" y="6501385"/>
            <a:ext cx="3123655" cy="365125"/>
          </a:xfrm>
        </p:spPr>
        <p:txBody>
          <a:bodyPr vert="horz" lIns="91440" tIns="45720" rIns="91440" bIns="45720" rtlCol="0" anchor="ctr">
            <a:normAutofit/>
          </a:bodyPr>
          <a:lstStyle/>
          <a:p>
            <a:pPr algn="r">
              <a:spcAft>
                <a:spcPts val="600"/>
              </a:spcAft>
              <a:defRPr/>
            </a:pPr>
            <a:r>
              <a:rPr lang="en-US" kern="1200">
                <a:solidFill>
                  <a:schemeClr val="tx1">
                    <a:lumMod val="75000"/>
                    <a:lumOff val="25000"/>
                    <a:alpha val="70000"/>
                  </a:schemeClr>
                </a:solidFill>
                <a:latin typeface="Calibri" panose="020F0502020204030204"/>
                <a:ea typeface="+mn-ea"/>
                <a:cs typeface="+mn-cs"/>
              </a:rPr>
              <a:t>inside-formations.ch</a:t>
            </a:r>
          </a:p>
        </p:txBody>
      </p:sp>
    </p:spTree>
    <p:extLst>
      <p:ext uri="{BB962C8B-B14F-4D97-AF65-F5344CB8AC3E}">
        <p14:creationId xmlns:p14="http://schemas.microsoft.com/office/powerpoint/2010/main" val="105486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505357-A1FF-4749-B89D-4819FFE97A5D}"/>
              </a:ext>
            </a:extLst>
          </p:cNvPr>
          <p:cNvSpPr>
            <a:spLocks noGrp="1"/>
          </p:cNvSpPr>
          <p:nvPr>
            <p:ph type="title"/>
          </p:nvPr>
        </p:nvSpPr>
        <p:spPr>
          <a:xfrm>
            <a:off x="2063014" y="5091762"/>
            <a:ext cx="5613590" cy="1264588"/>
          </a:xfrm>
        </p:spPr>
        <p:txBody>
          <a:bodyPr vert="horz" lIns="91440" tIns="45720" rIns="91440" bIns="45720" rtlCol="0" anchor="ctr">
            <a:normAutofit/>
          </a:bodyPr>
          <a:lstStyle/>
          <a:p>
            <a:pPr algn="r"/>
            <a:r>
              <a:rPr lang="en-US" sz="4200">
                <a:solidFill>
                  <a:srgbClr val="FFFFFF"/>
                </a:solidFill>
              </a:rPr>
              <a:t>Les gants spéciaux</a:t>
            </a:r>
          </a:p>
        </p:txBody>
      </p:sp>
      <p:pic>
        <p:nvPicPr>
          <p:cNvPr id="14338" name="Picture 2" descr="les gants de protection | Résistance chimique: la norme EN 374 | 2mains.ch">
            <a:extLst>
              <a:ext uri="{FF2B5EF4-FFF2-40B4-BE49-F238E27FC236}">
                <a16:creationId xmlns:a16="http://schemas.microsoft.com/office/drawing/2014/main" id="{B461E876-9D40-7A4B-8C99-D6246E72E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36" r="-1" b="12347"/>
          <a:stretch/>
        </p:blipFill>
        <p:spPr bwMode="auto">
          <a:xfrm>
            <a:off x="1764030" y="320040"/>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AB7F29D0-E50A-804F-9EE3-142DE6FA15D4}"/>
              </a:ext>
            </a:extLst>
          </p:cNvPr>
          <p:cNvSpPr>
            <a:spLocks noGrp="1"/>
          </p:cNvSpPr>
          <p:nvPr>
            <p:ph type="ftr" sz="quarter" idx="11"/>
          </p:nvPr>
        </p:nvSpPr>
        <p:spPr>
          <a:xfrm>
            <a:off x="4552950" y="6501385"/>
            <a:ext cx="3123655" cy="365125"/>
          </a:xfrm>
        </p:spPr>
        <p:txBody>
          <a:bodyPr vert="horz" lIns="91440" tIns="45720" rIns="91440" bIns="45720" rtlCol="0" anchor="ctr">
            <a:normAutofit/>
          </a:bodyPr>
          <a:lstStyle/>
          <a:p>
            <a:pPr algn="r">
              <a:spcAft>
                <a:spcPts val="600"/>
              </a:spcAft>
              <a:defRPr/>
            </a:pPr>
            <a:r>
              <a:rPr lang="en-US" kern="1200">
                <a:solidFill>
                  <a:schemeClr val="tx1">
                    <a:lumMod val="75000"/>
                    <a:lumOff val="25000"/>
                    <a:alpha val="70000"/>
                  </a:schemeClr>
                </a:solidFill>
                <a:latin typeface="Calibri" panose="020F0502020204030204"/>
                <a:ea typeface="+mn-ea"/>
                <a:cs typeface="+mn-cs"/>
              </a:rPr>
              <a:t>inside-formations.ch</a:t>
            </a:r>
          </a:p>
        </p:txBody>
      </p:sp>
    </p:spTree>
    <p:extLst>
      <p:ext uri="{BB962C8B-B14F-4D97-AF65-F5344CB8AC3E}">
        <p14:creationId xmlns:p14="http://schemas.microsoft.com/office/powerpoint/2010/main" val="666333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Figurine Playmobil Leblon-Delienne | La Marque Zone">
            <a:extLst>
              <a:ext uri="{FF2B5EF4-FFF2-40B4-BE49-F238E27FC236}">
                <a16:creationId xmlns:a16="http://schemas.microsoft.com/office/drawing/2014/main" id="{58771784-BC79-5F4D-ADC9-0B1A7C171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35000"/>
            <a:ext cx="3581400" cy="4089400"/>
          </a:xfrm>
          <a:prstGeom prst="rect">
            <a:avLst/>
          </a:prstGeom>
          <a:extLst>
            <a:ext uri="{909E8E84-426E-40DD-AFC4-6F175D3DCCD1}">
              <a14:hiddenFill xmlns:a14="http://schemas.microsoft.com/office/drawing/2010/main">
                <a:solidFill>
                  <a:srgbClr val="FFFFFF"/>
                </a:solidFill>
              </a14:hiddenFill>
            </a:ext>
          </a:extLst>
        </p:spPr>
      </p:pic>
      <p:pic>
        <p:nvPicPr>
          <p:cNvPr id="17410" name="Picture 2" descr="9f Chapeau De Protection Casques De Sécurité Avec La Norme Ce - Buy  Construction De Casque De Sécurité,Casque De Sécurité Industriel,Casque De  Sécurité Ce En397 Product on Alibaba.com">
            <a:extLst>
              <a:ext uri="{FF2B5EF4-FFF2-40B4-BE49-F238E27FC236}">
                <a16:creationId xmlns:a16="http://schemas.microsoft.com/office/drawing/2014/main" id="{CD6FFA16-32C2-FF45-850C-11904CA9D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800600"/>
            <a:ext cx="3581400" cy="1384300"/>
          </a:xfrm>
          <a:prstGeom prst="rect">
            <a:avLst/>
          </a:prstGeom>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5EAAD5A0-47E6-F04B-8FE0-743FB1B0100B}"/>
              </a:ext>
            </a:extLst>
          </p:cNvPr>
          <p:cNvSpPr>
            <a:spLocks noGrp="1"/>
          </p:cNvSpPr>
          <p:nvPr>
            <p:ph type="title"/>
          </p:nvPr>
        </p:nvSpPr>
        <p:spPr>
          <a:xfrm>
            <a:off x="2152651" y="811161"/>
            <a:ext cx="2501695" cy="5403370"/>
          </a:xfrm>
        </p:spPr>
        <p:txBody>
          <a:bodyPr>
            <a:normAutofit/>
          </a:bodyPr>
          <a:lstStyle/>
          <a:p>
            <a:r>
              <a:rPr lang="fr-FR">
                <a:solidFill>
                  <a:srgbClr val="FFFFFF"/>
                </a:solidFill>
              </a:rPr>
              <a:t>Les casques</a:t>
            </a:r>
          </a:p>
        </p:txBody>
      </p:sp>
      <p:sp>
        <p:nvSpPr>
          <p:cNvPr id="4" name="Espace réservé du pied de page 3">
            <a:extLst>
              <a:ext uri="{FF2B5EF4-FFF2-40B4-BE49-F238E27FC236}">
                <a16:creationId xmlns:a16="http://schemas.microsoft.com/office/drawing/2014/main" id="{A585BCF3-6BC2-4544-A5F1-96A76728AFC8}"/>
              </a:ext>
            </a:extLst>
          </p:cNvPr>
          <p:cNvSpPr>
            <a:spLocks noGrp="1"/>
          </p:cNvSpPr>
          <p:nvPr>
            <p:ph type="ftr" sz="quarter" idx="11"/>
          </p:nvPr>
        </p:nvSpPr>
        <p:spPr>
          <a:xfrm>
            <a:off x="5618560" y="6199633"/>
            <a:ext cx="4024249" cy="365125"/>
          </a:xfrm>
        </p:spPr>
        <p:txBody>
          <a:bodyPr>
            <a:normAutofit/>
          </a:bodyPr>
          <a:lstStyle/>
          <a:p>
            <a:pPr algn="r">
              <a:spcAft>
                <a:spcPts val="600"/>
              </a:spcAft>
            </a:pPr>
            <a:r>
              <a:rPr lang="fr-FR" sz="1000">
                <a:solidFill>
                  <a:schemeClr val="tx1">
                    <a:alpha val="80000"/>
                  </a:schemeClr>
                </a:solidFill>
              </a:rPr>
              <a:t>inside-formations.ch</a:t>
            </a:r>
          </a:p>
        </p:txBody>
      </p:sp>
    </p:spTree>
    <p:extLst>
      <p:ext uri="{BB962C8B-B14F-4D97-AF65-F5344CB8AC3E}">
        <p14:creationId xmlns:p14="http://schemas.microsoft.com/office/powerpoint/2010/main" val="384377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412"/>
                                        </p:tgtEl>
                                        <p:attrNameLst>
                                          <p:attrName>r</p:attrName>
                                        </p:attrNameLst>
                                      </p:cBhvr>
                                    </p:animRot>
                                    <p:animRot by="-240000">
                                      <p:cBhvr>
                                        <p:cTn id="7" dur="200" fill="hold">
                                          <p:stCondLst>
                                            <p:cond delay="200"/>
                                          </p:stCondLst>
                                        </p:cTn>
                                        <p:tgtEl>
                                          <p:spTgt spid="17412"/>
                                        </p:tgtEl>
                                        <p:attrNameLst>
                                          <p:attrName>r</p:attrName>
                                        </p:attrNameLst>
                                      </p:cBhvr>
                                    </p:animRot>
                                    <p:animRot by="240000">
                                      <p:cBhvr>
                                        <p:cTn id="8" dur="200" fill="hold">
                                          <p:stCondLst>
                                            <p:cond delay="400"/>
                                          </p:stCondLst>
                                        </p:cTn>
                                        <p:tgtEl>
                                          <p:spTgt spid="17412"/>
                                        </p:tgtEl>
                                        <p:attrNameLst>
                                          <p:attrName>r</p:attrName>
                                        </p:attrNameLst>
                                      </p:cBhvr>
                                    </p:animRot>
                                    <p:animRot by="-240000">
                                      <p:cBhvr>
                                        <p:cTn id="9" dur="200" fill="hold">
                                          <p:stCondLst>
                                            <p:cond delay="600"/>
                                          </p:stCondLst>
                                        </p:cTn>
                                        <p:tgtEl>
                                          <p:spTgt spid="17412"/>
                                        </p:tgtEl>
                                        <p:attrNameLst>
                                          <p:attrName>r</p:attrName>
                                        </p:attrNameLst>
                                      </p:cBhvr>
                                    </p:animRot>
                                    <p:animRot by="120000">
                                      <p:cBhvr>
                                        <p:cTn id="10" dur="200" fill="hold">
                                          <p:stCondLst>
                                            <p:cond delay="800"/>
                                          </p:stCondLst>
                                        </p:cTn>
                                        <p:tgtEl>
                                          <p:spTgt spid="174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D26D6-0A5C-A94E-B5AC-5565D1F1D710}"/>
              </a:ext>
            </a:extLst>
          </p:cNvPr>
          <p:cNvSpPr>
            <a:spLocks noGrp="1"/>
          </p:cNvSpPr>
          <p:nvPr>
            <p:ph type="title"/>
          </p:nvPr>
        </p:nvSpPr>
        <p:spPr>
          <a:xfrm>
            <a:off x="8474931" y="2023110"/>
            <a:ext cx="1852218" cy="2846070"/>
          </a:xfrm>
        </p:spPr>
        <p:txBody>
          <a:bodyPr vert="horz" lIns="91440" tIns="45720" rIns="91440" bIns="45720" rtlCol="0" anchor="ctr">
            <a:normAutofit/>
          </a:bodyPr>
          <a:lstStyle/>
          <a:p>
            <a:r>
              <a:rPr lang="en-US" sz="3200" dirty="0"/>
              <a:t>Codes couleurs</a:t>
            </a:r>
          </a:p>
        </p:txBody>
      </p:sp>
      <p:pic>
        <p:nvPicPr>
          <p:cNvPr id="19458" name="Picture 2" descr="Color : White Helmet Safety helmet construction site construction helmet  Industrial helmet DIY &amp; Tools Safety &amp; Security">
            <a:extLst>
              <a:ext uri="{FF2B5EF4-FFF2-40B4-BE49-F238E27FC236}">
                <a16:creationId xmlns:a16="http://schemas.microsoft.com/office/drawing/2014/main" id="{42F619F3-9C9D-0441-B7A9-2D056EEC02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88" r="3" b="3377"/>
          <a:stretch/>
        </p:blipFill>
        <p:spPr bwMode="auto">
          <a:xfrm>
            <a:off x="1932928" y="858525"/>
            <a:ext cx="5706228" cy="5211906"/>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6240BBA1-E838-9741-82F0-9A4E55963ED8}"/>
              </a:ext>
            </a:extLst>
          </p:cNvPr>
          <p:cNvSpPr>
            <a:spLocks noGrp="1"/>
          </p:cNvSpPr>
          <p:nvPr>
            <p:ph type="ftr" sz="quarter" idx="11"/>
          </p:nvPr>
        </p:nvSpPr>
        <p:spPr>
          <a:xfrm>
            <a:off x="4552950" y="6492241"/>
            <a:ext cx="30861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inside-formations.ch</a:t>
            </a:r>
          </a:p>
        </p:txBody>
      </p:sp>
    </p:spTree>
    <p:extLst>
      <p:ext uri="{BB962C8B-B14F-4D97-AF65-F5344CB8AC3E}">
        <p14:creationId xmlns:p14="http://schemas.microsoft.com/office/powerpoint/2010/main" val="818374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5DF73561-04C2-6641-BFC4-0C61A8BE7ACC}"/>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dirty="0"/>
              <a:t>L</a:t>
            </a:r>
            <a:r>
              <a:rPr lang="en-US" sz="6000" kern="1200" dirty="0">
                <a:solidFill>
                  <a:schemeClr val="tx1"/>
                </a:solidFill>
                <a:latin typeface="+mj-lt"/>
                <a:ea typeface="+mj-ea"/>
                <a:cs typeface="+mj-cs"/>
              </a:rPr>
              <a:t>e stress!</a:t>
            </a:r>
          </a:p>
        </p:txBody>
      </p:sp>
      <p:sp>
        <p:nvSpPr>
          <p:cNvPr id="20" name="Arc 19">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2">
                <a:lumMod val="75000"/>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5573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87F1DC-6834-D541-A9D6-D93BD7862667}"/>
              </a:ext>
            </a:extLst>
          </p:cNvPr>
          <p:cNvSpPr>
            <a:spLocks noGrp="1"/>
          </p:cNvSpPr>
          <p:nvPr>
            <p:ph type="title"/>
          </p:nvPr>
        </p:nvSpPr>
        <p:spPr>
          <a:xfrm>
            <a:off x="2063014" y="5091762"/>
            <a:ext cx="5613590" cy="1264588"/>
          </a:xfrm>
        </p:spPr>
        <p:txBody>
          <a:bodyPr vert="horz" lIns="91440" tIns="45720" rIns="91440" bIns="45720" rtlCol="0" anchor="ctr">
            <a:normAutofit/>
          </a:bodyPr>
          <a:lstStyle/>
          <a:p>
            <a:pPr algn="r"/>
            <a:r>
              <a:rPr lang="en-US" sz="4200">
                <a:solidFill>
                  <a:srgbClr val="FFFFFF"/>
                </a:solidFill>
              </a:rPr>
              <a:t>Les casques</a:t>
            </a:r>
          </a:p>
        </p:txBody>
      </p:sp>
      <p:pic>
        <p:nvPicPr>
          <p:cNvPr id="16386" name="Picture 2" descr="Les casques de sécurité - Baselo presse">
            <a:extLst>
              <a:ext uri="{FF2B5EF4-FFF2-40B4-BE49-F238E27FC236}">
                <a16:creationId xmlns:a16="http://schemas.microsoft.com/office/drawing/2014/main" id="{8CFAD45D-3733-9F46-B47E-A1C61A04FD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9" b="-2"/>
          <a:stretch/>
        </p:blipFill>
        <p:spPr bwMode="auto">
          <a:xfrm>
            <a:off x="1764030" y="320040"/>
            <a:ext cx="8661654" cy="446227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4CCE3C8B-36AF-BE45-9825-5626DF372ED4}"/>
              </a:ext>
            </a:extLst>
          </p:cNvPr>
          <p:cNvSpPr>
            <a:spLocks noGrp="1"/>
          </p:cNvSpPr>
          <p:nvPr>
            <p:ph type="ftr" sz="quarter" idx="11"/>
          </p:nvPr>
        </p:nvSpPr>
        <p:spPr>
          <a:xfrm>
            <a:off x="4552950" y="6501385"/>
            <a:ext cx="3123655" cy="365125"/>
          </a:xfrm>
        </p:spPr>
        <p:txBody>
          <a:bodyPr vert="horz" lIns="91440" tIns="45720" rIns="91440" bIns="45720" rtlCol="0" anchor="ctr">
            <a:normAutofit/>
          </a:bodyPr>
          <a:lstStyle/>
          <a:p>
            <a:pPr algn="r">
              <a:spcAft>
                <a:spcPts val="600"/>
              </a:spcAft>
              <a:defRPr/>
            </a:pPr>
            <a:r>
              <a:rPr lang="en-US" kern="1200">
                <a:solidFill>
                  <a:schemeClr val="tx1">
                    <a:lumMod val="75000"/>
                    <a:lumOff val="25000"/>
                    <a:alpha val="70000"/>
                  </a:schemeClr>
                </a:solidFill>
                <a:latin typeface="Calibri" panose="020F0502020204030204"/>
                <a:ea typeface="+mn-ea"/>
                <a:cs typeface="+mn-cs"/>
              </a:rPr>
              <a:t>inside-formations.ch</a:t>
            </a:r>
          </a:p>
        </p:txBody>
      </p:sp>
    </p:spTree>
    <p:extLst>
      <p:ext uri="{BB962C8B-B14F-4D97-AF65-F5344CB8AC3E}">
        <p14:creationId xmlns:p14="http://schemas.microsoft.com/office/powerpoint/2010/main" val="2553686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ollé Safety | Lunettes à verres correcteurs de protection BAXTER RX - page  1">
            <a:extLst>
              <a:ext uri="{FF2B5EF4-FFF2-40B4-BE49-F238E27FC236}">
                <a16:creationId xmlns:a16="http://schemas.microsoft.com/office/drawing/2014/main" id="{9947CC1B-A164-9F43-BAB8-713666138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952500"/>
            <a:ext cx="4800600" cy="3048000"/>
          </a:xfrm>
          <a:prstGeom prst="rect">
            <a:avLst/>
          </a:prstGeom>
          <a:extLst>
            <a:ext uri="{909E8E84-426E-40DD-AFC4-6F175D3DCCD1}">
              <a14:hiddenFill xmlns:a14="http://schemas.microsoft.com/office/drawing/2010/main">
                <a:solidFill>
                  <a:srgbClr val="FFFFFF"/>
                </a:solidFill>
              </a14:hiddenFill>
            </a:ext>
          </a:extLst>
        </p:spPr>
      </p:pic>
      <p:pic>
        <p:nvPicPr>
          <p:cNvPr id="20484" name="Picture 4" descr="Lunettes de protection &amp; lunettes de sécurité | Visilab atWork">
            <a:extLst>
              <a:ext uri="{FF2B5EF4-FFF2-40B4-BE49-F238E27FC236}">
                <a16:creationId xmlns:a16="http://schemas.microsoft.com/office/drawing/2014/main" id="{77701595-E756-EA46-88BC-F16CD36EA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100" y="952500"/>
            <a:ext cx="3048000" cy="3048000"/>
          </a:xfrm>
          <a:prstGeom prst="rect">
            <a:avLst/>
          </a:prstGeom>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79F4ECED-530B-B04A-9700-ACEE142AA3D8}"/>
              </a:ext>
            </a:extLst>
          </p:cNvPr>
          <p:cNvSpPr>
            <a:spLocks noGrp="1"/>
          </p:cNvSpPr>
          <p:nvPr>
            <p:ph type="title"/>
          </p:nvPr>
        </p:nvSpPr>
        <p:spPr>
          <a:xfrm>
            <a:off x="2154383" y="4747491"/>
            <a:ext cx="5467023" cy="1273806"/>
          </a:xfrm>
        </p:spPr>
        <p:txBody>
          <a:bodyPr anchor="b">
            <a:normAutofit/>
          </a:bodyPr>
          <a:lstStyle/>
          <a:p>
            <a:pPr algn="l"/>
            <a:r>
              <a:rPr lang="fr-FR">
                <a:solidFill>
                  <a:schemeClr val="bg1"/>
                </a:solidFill>
              </a:rPr>
              <a:t>Lunettes &amp; autres</a:t>
            </a:r>
          </a:p>
        </p:txBody>
      </p:sp>
      <p:sp>
        <p:nvSpPr>
          <p:cNvPr id="4" name="Espace réservé du pied de page 3">
            <a:extLst>
              <a:ext uri="{FF2B5EF4-FFF2-40B4-BE49-F238E27FC236}">
                <a16:creationId xmlns:a16="http://schemas.microsoft.com/office/drawing/2014/main" id="{2AF94785-26A4-BA40-BBCD-4074DF53C12D}"/>
              </a:ext>
            </a:extLst>
          </p:cNvPr>
          <p:cNvSpPr>
            <a:spLocks noGrp="1"/>
          </p:cNvSpPr>
          <p:nvPr>
            <p:ph type="ftr" sz="quarter" idx="11"/>
          </p:nvPr>
        </p:nvSpPr>
        <p:spPr>
          <a:xfrm>
            <a:off x="4552950" y="6356351"/>
            <a:ext cx="3086100" cy="365125"/>
          </a:xfrm>
        </p:spPr>
        <p:txBody>
          <a:bodyPr>
            <a:normAutofit/>
          </a:bodyPr>
          <a:lstStyle/>
          <a:p>
            <a:pPr>
              <a:spcAft>
                <a:spcPts val="600"/>
              </a:spcAft>
            </a:pPr>
            <a:r>
              <a:rPr lang="fr-FR" sz="1000">
                <a:solidFill>
                  <a:schemeClr val="bg1">
                    <a:alpha val="80000"/>
                  </a:schemeClr>
                </a:solidFill>
              </a:rPr>
              <a:t>inside-formations.ch</a:t>
            </a:r>
          </a:p>
        </p:txBody>
      </p:sp>
    </p:spTree>
    <p:extLst>
      <p:ext uri="{BB962C8B-B14F-4D97-AF65-F5344CB8AC3E}">
        <p14:creationId xmlns:p14="http://schemas.microsoft.com/office/powerpoint/2010/main" val="3497456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17E61D-EC98-A640-8AB2-6BFE95878211}"/>
              </a:ext>
            </a:extLst>
          </p:cNvPr>
          <p:cNvSpPr>
            <a:spLocks noGrp="1"/>
          </p:cNvSpPr>
          <p:nvPr>
            <p:ph type="title"/>
          </p:nvPr>
        </p:nvSpPr>
        <p:spPr/>
        <p:txBody>
          <a:bodyPr/>
          <a:lstStyle/>
          <a:p>
            <a:r>
              <a:rPr lang="fr-FR" dirty="0"/>
              <a:t>Les norme SUVA</a:t>
            </a:r>
          </a:p>
        </p:txBody>
      </p:sp>
      <p:sp>
        <p:nvSpPr>
          <p:cNvPr id="3" name="Espace réservé du contenu 2">
            <a:extLst>
              <a:ext uri="{FF2B5EF4-FFF2-40B4-BE49-F238E27FC236}">
                <a16:creationId xmlns:a16="http://schemas.microsoft.com/office/drawing/2014/main" id="{7606F353-55F2-CD4C-AD83-C8596AE164BF}"/>
              </a:ext>
            </a:extLst>
          </p:cNvPr>
          <p:cNvSpPr>
            <a:spLocks noGrp="1"/>
          </p:cNvSpPr>
          <p:nvPr>
            <p:ph idx="1"/>
          </p:nvPr>
        </p:nvSpPr>
        <p:spPr/>
        <p:txBody>
          <a:bodyPr/>
          <a:lstStyle/>
          <a:p>
            <a:r>
              <a:rPr lang="fr-CH" dirty="0"/>
              <a:t>La </a:t>
            </a:r>
            <a:r>
              <a:rPr lang="fr-CH" b="1" dirty="0"/>
              <a:t>Suva</a:t>
            </a:r>
            <a:r>
              <a:rPr lang="fr-CH" dirty="0"/>
              <a:t> anciennement, Caisse nationale suisse d'assurance en cas d'accidents ; en allemand </a:t>
            </a:r>
            <a:r>
              <a:rPr lang="fr-CH" dirty="0" err="1"/>
              <a:t>Schweizerische</a:t>
            </a:r>
            <a:r>
              <a:rPr lang="fr-CH" dirty="0"/>
              <a:t> </a:t>
            </a:r>
            <a:r>
              <a:rPr lang="fr-CH" dirty="0" err="1"/>
              <a:t>Unfallversicherungsanstalt</a:t>
            </a:r>
            <a:r>
              <a:rPr lang="fr-CH" dirty="0"/>
              <a:t>, est le principal assureur-accidents de Suisse.</a:t>
            </a:r>
            <a:endParaRPr lang="fr-FR" dirty="0"/>
          </a:p>
        </p:txBody>
      </p:sp>
      <p:sp>
        <p:nvSpPr>
          <p:cNvPr id="4" name="Espace réservé du pied de page 3">
            <a:extLst>
              <a:ext uri="{FF2B5EF4-FFF2-40B4-BE49-F238E27FC236}">
                <a16:creationId xmlns:a16="http://schemas.microsoft.com/office/drawing/2014/main" id="{CC3B31C8-DB2D-774E-9750-9A2296DED759}"/>
              </a:ext>
            </a:extLst>
          </p:cNvPr>
          <p:cNvSpPr>
            <a:spLocks noGrp="1"/>
          </p:cNvSpPr>
          <p:nvPr>
            <p:ph type="ftr" sz="quarter" idx="11"/>
          </p:nvPr>
        </p:nvSpPr>
        <p:spPr/>
        <p:txBody>
          <a:bodyPr/>
          <a:lstStyle/>
          <a:p>
            <a:r>
              <a:rPr lang="fr-FR"/>
              <a:t>inside-formations.ch</a:t>
            </a:r>
          </a:p>
        </p:txBody>
      </p:sp>
      <p:pic>
        <p:nvPicPr>
          <p:cNvPr id="5" name="Image 4">
            <a:extLst>
              <a:ext uri="{FF2B5EF4-FFF2-40B4-BE49-F238E27FC236}">
                <a16:creationId xmlns:a16="http://schemas.microsoft.com/office/drawing/2014/main" id="{7147E928-8030-F549-BB59-6333351BB690}"/>
              </a:ext>
            </a:extLst>
          </p:cNvPr>
          <p:cNvPicPr>
            <a:picLocks noChangeAspect="1"/>
          </p:cNvPicPr>
          <p:nvPr/>
        </p:nvPicPr>
        <p:blipFill>
          <a:blip r:embed="rId2"/>
          <a:stretch>
            <a:fillRect/>
          </a:stretch>
        </p:blipFill>
        <p:spPr>
          <a:xfrm>
            <a:off x="3714750" y="4083343"/>
            <a:ext cx="4762500" cy="1701800"/>
          </a:xfrm>
          <a:prstGeom prst="rect">
            <a:avLst/>
          </a:prstGeom>
        </p:spPr>
      </p:pic>
    </p:spTree>
    <p:extLst>
      <p:ext uri="{BB962C8B-B14F-4D97-AF65-F5344CB8AC3E}">
        <p14:creationId xmlns:p14="http://schemas.microsoft.com/office/powerpoint/2010/main" val="3597813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C796D576-086F-4D4A-99AE-44EE493F91DE}"/>
              </a:ext>
            </a:extLst>
          </p:cNvPr>
          <p:cNvPicPr>
            <a:picLocks noChangeAspect="1"/>
          </p:cNvPicPr>
          <p:nvPr/>
        </p:nvPicPr>
        <p:blipFill>
          <a:blip r:embed="rId2"/>
          <a:stretch>
            <a:fillRect/>
          </a:stretch>
        </p:blipFill>
        <p:spPr>
          <a:xfrm>
            <a:off x="3698488" y="0"/>
            <a:ext cx="4795024" cy="6858000"/>
          </a:xfrm>
          <a:prstGeom prst="rect">
            <a:avLst/>
          </a:prstGeom>
        </p:spPr>
      </p:pic>
      <p:sp>
        <p:nvSpPr>
          <p:cNvPr id="4" name="ZoneTexte 3">
            <a:extLst>
              <a:ext uri="{FF2B5EF4-FFF2-40B4-BE49-F238E27FC236}">
                <a16:creationId xmlns:a16="http://schemas.microsoft.com/office/drawing/2014/main" id="{A3EAC195-C225-F945-A8E5-6540C949B171}"/>
              </a:ext>
            </a:extLst>
          </p:cNvPr>
          <p:cNvSpPr txBox="1"/>
          <p:nvPr/>
        </p:nvSpPr>
        <p:spPr>
          <a:xfrm>
            <a:off x="3846286" y="667657"/>
            <a:ext cx="1998111" cy="276999"/>
          </a:xfrm>
          <a:prstGeom prst="rect">
            <a:avLst/>
          </a:prstGeom>
          <a:noFill/>
        </p:spPr>
        <p:txBody>
          <a:bodyPr wrap="none" rtlCol="0">
            <a:spAutoFit/>
          </a:bodyPr>
          <a:lstStyle/>
          <a:p>
            <a:r>
              <a:rPr lang="fr-FR" sz="1200" dirty="0"/>
              <a:t>Soulever avec le dos droit</a:t>
            </a:r>
          </a:p>
        </p:txBody>
      </p:sp>
      <p:sp>
        <p:nvSpPr>
          <p:cNvPr id="5" name="ZoneTexte 4">
            <a:extLst>
              <a:ext uri="{FF2B5EF4-FFF2-40B4-BE49-F238E27FC236}">
                <a16:creationId xmlns:a16="http://schemas.microsoft.com/office/drawing/2014/main" id="{1F5AABBD-78B3-6E42-8A7D-ED75D5738D4E}"/>
              </a:ext>
            </a:extLst>
          </p:cNvPr>
          <p:cNvSpPr txBox="1"/>
          <p:nvPr/>
        </p:nvSpPr>
        <p:spPr>
          <a:xfrm>
            <a:off x="3846286" y="1509485"/>
            <a:ext cx="4253729" cy="461665"/>
          </a:xfrm>
          <a:prstGeom prst="rect">
            <a:avLst/>
          </a:prstGeom>
          <a:noFill/>
        </p:spPr>
        <p:txBody>
          <a:bodyPr wrap="none" rtlCol="0">
            <a:spAutoFit/>
          </a:bodyPr>
          <a:lstStyle/>
          <a:p>
            <a:r>
              <a:rPr lang="fr-FR" sz="1200" dirty="0"/>
              <a:t>Évaluer le poids de la charge; la soulever avec le dos droit</a:t>
            </a:r>
          </a:p>
          <a:p>
            <a:r>
              <a:rPr lang="fr-FR" sz="1200" dirty="0"/>
              <a:t>Utiliser des aide (collègue, transpalette…)</a:t>
            </a:r>
          </a:p>
        </p:txBody>
      </p:sp>
      <p:sp>
        <p:nvSpPr>
          <p:cNvPr id="6" name="ZoneTexte 5">
            <a:extLst>
              <a:ext uri="{FF2B5EF4-FFF2-40B4-BE49-F238E27FC236}">
                <a16:creationId xmlns:a16="http://schemas.microsoft.com/office/drawing/2014/main" id="{8B710BD2-539C-B541-B9A8-58A50352CDDF}"/>
              </a:ext>
            </a:extLst>
          </p:cNvPr>
          <p:cNvSpPr txBox="1"/>
          <p:nvPr/>
        </p:nvSpPr>
        <p:spPr>
          <a:xfrm>
            <a:off x="3698488" y="2454141"/>
            <a:ext cx="5130956" cy="461665"/>
          </a:xfrm>
          <a:prstGeom prst="rect">
            <a:avLst/>
          </a:prstGeom>
          <a:noFill/>
        </p:spPr>
        <p:txBody>
          <a:bodyPr wrap="none" rtlCol="0">
            <a:spAutoFit/>
          </a:bodyPr>
          <a:lstStyle/>
          <a:p>
            <a:r>
              <a:rPr lang="fr-FR" sz="1200" dirty="0"/>
              <a:t>Faire des étirements de la musculature du torse</a:t>
            </a:r>
          </a:p>
          <a:p>
            <a:r>
              <a:rPr lang="fr-FR" sz="1200" dirty="0"/>
              <a:t>Pratiquer un sport; par exemple de la marche, du vélo, de la natation…</a:t>
            </a:r>
          </a:p>
        </p:txBody>
      </p:sp>
      <p:sp>
        <p:nvSpPr>
          <p:cNvPr id="7" name="ZoneTexte 6">
            <a:extLst>
              <a:ext uri="{FF2B5EF4-FFF2-40B4-BE49-F238E27FC236}">
                <a16:creationId xmlns:a16="http://schemas.microsoft.com/office/drawing/2014/main" id="{083383C2-5EC0-2A42-8A46-51DAA7F01E70}"/>
              </a:ext>
            </a:extLst>
          </p:cNvPr>
          <p:cNvSpPr txBox="1"/>
          <p:nvPr/>
        </p:nvSpPr>
        <p:spPr>
          <a:xfrm>
            <a:off x="3939259" y="3480635"/>
            <a:ext cx="1812163" cy="646331"/>
          </a:xfrm>
          <a:prstGeom prst="rect">
            <a:avLst/>
          </a:prstGeom>
          <a:noFill/>
        </p:spPr>
        <p:txBody>
          <a:bodyPr wrap="none" rtlCol="0">
            <a:spAutoFit/>
          </a:bodyPr>
          <a:lstStyle/>
          <a:p>
            <a:r>
              <a:rPr lang="fr-FR" sz="1200" dirty="0"/>
              <a:t>Gilet de sécurité</a:t>
            </a:r>
          </a:p>
          <a:p>
            <a:r>
              <a:rPr lang="fr-FR" sz="1200" dirty="0"/>
              <a:t>Chaussures de sécurité</a:t>
            </a:r>
          </a:p>
          <a:p>
            <a:r>
              <a:rPr lang="fr-FR" sz="1200" dirty="0"/>
              <a:t>Gants</a:t>
            </a:r>
          </a:p>
        </p:txBody>
      </p:sp>
      <p:sp>
        <p:nvSpPr>
          <p:cNvPr id="8" name="ZoneTexte 7">
            <a:extLst>
              <a:ext uri="{FF2B5EF4-FFF2-40B4-BE49-F238E27FC236}">
                <a16:creationId xmlns:a16="http://schemas.microsoft.com/office/drawing/2014/main" id="{2A5BC812-1E85-7943-9BEE-421B6C18711B}"/>
              </a:ext>
            </a:extLst>
          </p:cNvPr>
          <p:cNvSpPr txBox="1"/>
          <p:nvPr/>
        </p:nvSpPr>
        <p:spPr>
          <a:xfrm>
            <a:off x="3923261" y="5046781"/>
            <a:ext cx="2340705" cy="646331"/>
          </a:xfrm>
          <a:prstGeom prst="rect">
            <a:avLst/>
          </a:prstGeom>
          <a:noFill/>
        </p:spPr>
        <p:txBody>
          <a:bodyPr wrap="none" rtlCol="0">
            <a:spAutoFit/>
          </a:bodyPr>
          <a:lstStyle/>
          <a:p>
            <a:r>
              <a:rPr lang="fr-FR" sz="1200" dirty="0"/>
              <a:t>Observation de la </a:t>
            </a:r>
            <a:r>
              <a:rPr lang="fr-FR" sz="1200" dirty="0" err="1"/>
              <a:t>zône</a:t>
            </a:r>
            <a:endParaRPr lang="fr-FR" sz="1200" dirty="0"/>
          </a:p>
          <a:p>
            <a:r>
              <a:rPr lang="fr-FR" sz="1200" dirty="0"/>
              <a:t>Si il fait nuit, allumer l’éclairage</a:t>
            </a:r>
          </a:p>
          <a:p>
            <a:r>
              <a:rPr lang="fr-FR" sz="1200" dirty="0"/>
              <a:t>Ne rien laisser trainer au sol</a:t>
            </a:r>
          </a:p>
        </p:txBody>
      </p:sp>
      <p:sp>
        <p:nvSpPr>
          <p:cNvPr id="9" name="ZoneTexte 8">
            <a:extLst>
              <a:ext uri="{FF2B5EF4-FFF2-40B4-BE49-F238E27FC236}">
                <a16:creationId xmlns:a16="http://schemas.microsoft.com/office/drawing/2014/main" id="{7A90CCA5-3D92-9E4B-9A2F-D2C74D6E7042}"/>
              </a:ext>
            </a:extLst>
          </p:cNvPr>
          <p:cNvSpPr txBox="1"/>
          <p:nvPr/>
        </p:nvSpPr>
        <p:spPr>
          <a:xfrm>
            <a:off x="3923261" y="6379471"/>
            <a:ext cx="3213893" cy="276999"/>
          </a:xfrm>
          <a:prstGeom prst="rect">
            <a:avLst/>
          </a:prstGeom>
          <a:noFill/>
        </p:spPr>
        <p:txBody>
          <a:bodyPr wrap="none" rtlCol="0">
            <a:spAutoFit/>
          </a:bodyPr>
          <a:lstStyle/>
          <a:p>
            <a:r>
              <a:rPr lang="fr-FR" sz="1200" dirty="0"/>
              <a:t>Risque de chute, tordre le pied ou la jambe</a:t>
            </a:r>
          </a:p>
        </p:txBody>
      </p:sp>
      <p:sp>
        <p:nvSpPr>
          <p:cNvPr id="10" name="ZoneTexte 9">
            <a:extLst>
              <a:ext uri="{FF2B5EF4-FFF2-40B4-BE49-F238E27FC236}">
                <a16:creationId xmlns:a16="http://schemas.microsoft.com/office/drawing/2014/main" id="{313ECFEC-F039-9841-9877-D4FFAF1B8518}"/>
              </a:ext>
            </a:extLst>
          </p:cNvPr>
          <p:cNvSpPr txBox="1"/>
          <p:nvPr/>
        </p:nvSpPr>
        <p:spPr>
          <a:xfrm>
            <a:off x="9622971" y="3730171"/>
            <a:ext cx="1791516" cy="369332"/>
          </a:xfrm>
          <a:prstGeom prst="rect">
            <a:avLst/>
          </a:prstGeom>
          <a:noFill/>
        </p:spPr>
        <p:txBody>
          <a:bodyPr wrap="none" rtlCol="0">
            <a:spAutoFit/>
          </a:bodyPr>
          <a:lstStyle/>
          <a:p>
            <a:r>
              <a:rPr lang="fr-FR" dirty="0"/>
              <a:t>Fin du module!</a:t>
            </a:r>
          </a:p>
        </p:txBody>
      </p:sp>
    </p:spTree>
    <p:extLst>
      <p:ext uri="{BB962C8B-B14F-4D97-AF65-F5344CB8AC3E}">
        <p14:creationId xmlns:p14="http://schemas.microsoft.com/office/powerpoint/2010/main" val="384368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3B3097-6450-1648-AAAE-BC76C0D2DCF8}"/>
              </a:ext>
            </a:extLst>
          </p:cNvPr>
          <p:cNvSpPr>
            <a:spLocks noGrp="1"/>
          </p:cNvSpPr>
          <p:nvPr>
            <p:ph type="ctrTitle"/>
          </p:nvPr>
        </p:nvSpPr>
        <p:spPr>
          <a:xfrm>
            <a:off x="1038225" y="2290655"/>
            <a:ext cx="4467792" cy="3060541"/>
          </a:xfrm>
        </p:spPr>
        <p:txBody>
          <a:bodyPr>
            <a:normAutofit/>
          </a:bodyPr>
          <a:lstStyle/>
          <a:p>
            <a:r>
              <a:rPr lang="fr-FR" sz="4700" dirty="0"/>
              <a:t>Importance d’une bonne constitution physique et mentale</a:t>
            </a:r>
          </a:p>
        </p:txBody>
      </p:sp>
      <p:pic>
        <p:nvPicPr>
          <p:cNvPr id="5" name="Image 4" descr="Une image contenant dessin&#10;&#10;Description générée automatiquement">
            <a:extLst>
              <a:ext uri="{FF2B5EF4-FFF2-40B4-BE49-F238E27FC236}">
                <a16:creationId xmlns:a16="http://schemas.microsoft.com/office/drawing/2014/main" id="{694DC40A-B1F4-0C47-AA6E-CC66351276E6}"/>
              </a:ext>
            </a:extLst>
          </p:cNvPr>
          <p:cNvPicPr>
            <a:picLocks noChangeAspect="1"/>
          </p:cNvPicPr>
          <p:nvPr/>
        </p:nvPicPr>
        <p:blipFill>
          <a:blip r:embed="rId2"/>
          <a:stretch>
            <a:fillRect/>
          </a:stretch>
        </p:blipFill>
        <p:spPr>
          <a:xfrm>
            <a:off x="6151798" y="2410812"/>
            <a:ext cx="4252055" cy="2036375"/>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3505643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081632-FDA4-784F-AE50-6D590B9547CE}"/>
              </a:ext>
            </a:extLst>
          </p:cNvPr>
          <p:cNvSpPr>
            <a:spLocks noGrp="1"/>
          </p:cNvSpPr>
          <p:nvPr>
            <p:ph type="title"/>
          </p:nvPr>
        </p:nvSpPr>
        <p:spPr>
          <a:xfrm>
            <a:off x="654261" y="740657"/>
            <a:ext cx="5174207" cy="812427"/>
          </a:xfrm>
        </p:spPr>
        <p:txBody>
          <a:bodyPr vert="horz" lIns="91440" tIns="45720" rIns="91440" bIns="45720" rtlCol="0" anchor="b">
            <a:normAutofit fontScale="90000"/>
          </a:bodyPr>
          <a:lstStyle/>
          <a:p>
            <a:r>
              <a:rPr lang="en-US" sz="6000" kern="1200" dirty="0">
                <a:latin typeface="+mj-lt"/>
                <a:ea typeface="+mj-ea"/>
                <a:cs typeface="+mj-cs"/>
              </a:rPr>
              <a:t>Alimentation</a:t>
            </a:r>
          </a:p>
        </p:txBody>
      </p:sp>
      <p:sp>
        <p:nvSpPr>
          <p:cNvPr id="4" name="ZoneTexte 3">
            <a:extLst>
              <a:ext uri="{FF2B5EF4-FFF2-40B4-BE49-F238E27FC236}">
                <a16:creationId xmlns:a16="http://schemas.microsoft.com/office/drawing/2014/main" id="{6E7972F2-EE99-844F-8101-F7589293DB06}"/>
              </a:ext>
            </a:extLst>
          </p:cNvPr>
          <p:cNvSpPr txBox="1"/>
          <p:nvPr/>
        </p:nvSpPr>
        <p:spPr>
          <a:xfrm>
            <a:off x="427775" y="3592387"/>
            <a:ext cx="11764225" cy="584775"/>
          </a:xfrm>
          <a:prstGeom prst="rect">
            <a:avLst/>
          </a:prstGeom>
          <a:noFill/>
        </p:spPr>
        <p:txBody>
          <a:bodyPr wrap="square" rtlCol="0">
            <a:spAutoFit/>
          </a:bodyPr>
          <a:lstStyle/>
          <a:p>
            <a:r>
              <a:rPr lang="fr-FR" sz="3200" dirty="0"/>
              <a:t>Comme pour un véhicule, notre corps à besoin de carburant!</a:t>
            </a:r>
          </a:p>
        </p:txBody>
      </p:sp>
    </p:spTree>
    <p:extLst>
      <p:ext uri="{BB962C8B-B14F-4D97-AF65-F5344CB8AC3E}">
        <p14:creationId xmlns:p14="http://schemas.microsoft.com/office/powerpoint/2010/main" val="2016240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FFC53C-9433-1241-B56F-208DEFC7D91B}"/>
              </a:ext>
            </a:extLst>
          </p:cNvPr>
          <p:cNvSpPr>
            <a:spLocks noGrp="1"/>
          </p:cNvSpPr>
          <p:nvPr>
            <p:ph type="title"/>
          </p:nvPr>
        </p:nvSpPr>
        <p:spPr>
          <a:xfrm>
            <a:off x="162718" y="2328599"/>
            <a:ext cx="5150880" cy="1100401"/>
          </a:xfrm>
        </p:spPr>
        <p:txBody>
          <a:bodyPr vert="horz" lIns="91440" tIns="45720" rIns="91440" bIns="45720" rtlCol="0" anchor="b">
            <a:normAutofit/>
          </a:bodyPr>
          <a:lstStyle/>
          <a:p>
            <a:pPr algn="ctr"/>
            <a:r>
              <a:rPr lang="en-US" sz="6000" kern="1200" dirty="0">
                <a:latin typeface="+mj-lt"/>
                <a:ea typeface="+mj-ea"/>
                <a:cs typeface="+mj-cs"/>
              </a:rPr>
              <a:t>La mal-bouffe</a:t>
            </a:r>
          </a:p>
        </p:txBody>
      </p:sp>
      <p:pic>
        <p:nvPicPr>
          <p:cNvPr id="4" name="Espace réservé du contenu 3">
            <a:extLst>
              <a:ext uri="{FF2B5EF4-FFF2-40B4-BE49-F238E27FC236}">
                <a16:creationId xmlns:a16="http://schemas.microsoft.com/office/drawing/2014/main" id="{D754C3FC-45F9-E444-A255-ADD0DE4726F1}"/>
              </a:ext>
            </a:extLst>
          </p:cNvPr>
          <p:cNvPicPr>
            <a:picLocks noGrp="1" noChangeAspect="1"/>
          </p:cNvPicPr>
          <p:nvPr>
            <p:ph idx="1"/>
          </p:nvPr>
        </p:nvPicPr>
        <p:blipFill>
          <a:blip r:embed="rId2"/>
          <a:stretch>
            <a:fillRect/>
          </a:stretch>
        </p:blipFill>
        <p:spPr>
          <a:xfrm>
            <a:off x="6151798" y="2238425"/>
            <a:ext cx="4252055" cy="2381150"/>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1857046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C477D3-E407-BD49-A203-49A9E48E09FC}"/>
              </a:ext>
            </a:extLst>
          </p:cNvPr>
          <p:cNvSpPr>
            <a:spLocks noGrp="1"/>
          </p:cNvSpPr>
          <p:nvPr>
            <p:ph type="title"/>
          </p:nvPr>
        </p:nvSpPr>
        <p:spPr>
          <a:xfrm>
            <a:off x="838200" y="643467"/>
            <a:ext cx="2951205" cy="5571066"/>
          </a:xfrm>
        </p:spPr>
        <p:txBody>
          <a:bodyPr>
            <a:normAutofit/>
          </a:bodyPr>
          <a:lstStyle/>
          <a:p>
            <a:r>
              <a:rPr lang="fr-FR" dirty="0"/>
              <a:t>Choisir son alimentation</a:t>
            </a:r>
            <a:br>
              <a:rPr lang="fr-FR" dirty="0"/>
            </a:br>
            <a:r>
              <a:rPr lang="fr-FR" dirty="0"/>
              <a:t>(exemple)</a:t>
            </a:r>
          </a:p>
        </p:txBody>
      </p:sp>
      <p:graphicFrame>
        <p:nvGraphicFramePr>
          <p:cNvPr id="14" name="Espace réservé du contenu 2">
            <a:extLst>
              <a:ext uri="{FF2B5EF4-FFF2-40B4-BE49-F238E27FC236}">
                <a16:creationId xmlns:a16="http://schemas.microsoft.com/office/drawing/2014/main" id="{548FFAA2-4811-4E51-AAC5-60A637042414}"/>
              </a:ext>
            </a:extLst>
          </p:cNvPr>
          <p:cNvGraphicFramePr>
            <a:graphicFrameLocks noGrp="1"/>
          </p:cNvGraphicFramePr>
          <p:nvPr>
            <p:ph idx="1"/>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2099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55568A-A56D-514E-AF02-D1BB94A153FA}"/>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dirty="0" err="1">
                <a:solidFill>
                  <a:schemeClr val="tx1"/>
                </a:solidFill>
                <a:latin typeface="+mj-lt"/>
                <a:ea typeface="+mj-ea"/>
                <a:cs typeface="+mj-cs"/>
              </a:rPr>
              <a:t>L’hydratation</a:t>
            </a:r>
            <a:endParaRPr lang="en-US" sz="6000" kern="1200" dirty="0">
              <a:solidFill>
                <a:schemeClr val="tx1"/>
              </a:solidFill>
              <a:latin typeface="+mj-lt"/>
              <a:ea typeface="+mj-ea"/>
              <a:cs typeface="+mj-cs"/>
            </a:endParaRPr>
          </a:p>
        </p:txBody>
      </p:sp>
    </p:spTree>
    <p:extLst>
      <p:ext uri="{BB962C8B-B14F-4D97-AF65-F5344CB8AC3E}">
        <p14:creationId xmlns:p14="http://schemas.microsoft.com/office/powerpoint/2010/main" val="2477462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77AF219-1505-5C44-8048-309A380FEC94}"/>
              </a:ext>
            </a:extLst>
          </p:cNvPr>
          <p:cNvPicPr>
            <a:picLocks noChangeAspect="1"/>
          </p:cNvPicPr>
          <p:nvPr/>
        </p:nvPicPr>
        <p:blipFill rotWithShape="1">
          <a:blip r:embed="rId2"/>
          <a:srcRect l="15475" r="15474" b="-1"/>
          <a:stretch/>
        </p:blipFill>
        <p:spPr>
          <a:xfrm>
            <a:off x="5101771" y="10"/>
            <a:ext cx="7094361" cy="6857989"/>
          </a:xfrm>
          <a:prstGeom prst="rect">
            <a:avLst/>
          </a:prstGeom>
        </p:spPr>
      </p:pic>
      <p:sp>
        <p:nvSpPr>
          <p:cNvPr id="2" name="Titre 1">
            <a:extLst>
              <a:ext uri="{FF2B5EF4-FFF2-40B4-BE49-F238E27FC236}">
                <a16:creationId xmlns:a16="http://schemas.microsoft.com/office/drawing/2014/main" id="{C9C420C4-B6AA-C84D-B257-B0352188EDF2}"/>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kern="1200" dirty="0">
                <a:latin typeface="+mj-lt"/>
                <a:ea typeface="+mj-ea"/>
                <a:cs typeface="+mj-cs"/>
              </a:rPr>
              <a:t>1,5 </a:t>
            </a:r>
            <a:r>
              <a:rPr lang="en-US" sz="6000" kern="1200" dirty="0" err="1">
                <a:latin typeface="+mj-lt"/>
                <a:ea typeface="+mj-ea"/>
                <a:cs typeface="+mj-cs"/>
              </a:rPr>
              <a:t>litre</a:t>
            </a:r>
            <a:r>
              <a:rPr lang="en-US" sz="6000" kern="1200" dirty="0">
                <a:latin typeface="+mj-lt"/>
                <a:ea typeface="+mj-ea"/>
                <a:cs typeface="+mj-cs"/>
              </a:rPr>
              <a:t> </a:t>
            </a:r>
            <a:r>
              <a:rPr lang="en-US" sz="6000" kern="1200" dirty="0" err="1">
                <a:latin typeface="+mj-lt"/>
                <a:ea typeface="+mj-ea"/>
                <a:cs typeface="+mj-cs"/>
              </a:rPr>
              <a:t>d’eau</a:t>
            </a:r>
            <a:r>
              <a:rPr lang="en-US" sz="6000" kern="1200" dirty="0">
                <a:latin typeface="+mj-lt"/>
                <a:ea typeface="+mj-ea"/>
                <a:cs typeface="+mj-cs"/>
              </a:rPr>
              <a:t> par jour</a:t>
            </a:r>
          </a:p>
        </p:txBody>
      </p:sp>
      <p:sp>
        <p:nvSpPr>
          <p:cNvPr id="3" name="ZoneTexte 2">
            <a:extLst>
              <a:ext uri="{FF2B5EF4-FFF2-40B4-BE49-F238E27FC236}">
                <a16:creationId xmlns:a16="http://schemas.microsoft.com/office/drawing/2014/main" id="{417C41EC-FE1C-95D7-0E14-527DFC337727}"/>
              </a:ext>
            </a:extLst>
          </p:cNvPr>
          <p:cNvSpPr txBox="1"/>
          <p:nvPr/>
        </p:nvSpPr>
        <p:spPr>
          <a:xfrm>
            <a:off x="1014413" y="4371975"/>
            <a:ext cx="3152145" cy="369332"/>
          </a:xfrm>
          <a:prstGeom prst="rect">
            <a:avLst/>
          </a:prstGeom>
          <a:noFill/>
        </p:spPr>
        <p:txBody>
          <a:bodyPr wrap="none" rtlCol="0">
            <a:spAutoFit/>
          </a:bodyPr>
          <a:lstStyle/>
          <a:p>
            <a:r>
              <a:rPr lang="fr-CH" dirty="0"/>
              <a:t>À boire par petites gorgées!</a:t>
            </a:r>
          </a:p>
        </p:txBody>
      </p:sp>
      <p:pic>
        <p:nvPicPr>
          <p:cNvPr id="6" name="Graphique 5" descr="Avertissement avec un remplissage uni">
            <a:extLst>
              <a:ext uri="{FF2B5EF4-FFF2-40B4-BE49-F238E27FC236}">
                <a16:creationId xmlns:a16="http://schemas.microsoft.com/office/drawing/2014/main" id="{B74E8FA7-A1E3-DA5C-5B8B-80C1CB8010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207" y="4272378"/>
            <a:ext cx="457200" cy="457200"/>
          </a:xfrm>
          <a:prstGeom prst="rect">
            <a:avLst/>
          </a:prstGeom>
        </p:spPr>
      </p:pic>
    </p:spTree>
    <p:extLst>
      <p:ext uri="{BB962C8B-B14F-4D97-AF65-F5344CB8AC3E}">
        <p14:creationId xmlns:p14="http://schemas.microsoft.com/office/powerpoint/2010/main" val="23295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CC81B31A-5C39-614E-A73D-2DDE75291993}"/>
              </a:ext>
            </a:extLst>
          </p:cNvPr>
          <p:cNvSpPr>
            <a:spLocks noGrp="1"/>
          </p:cNvSpPr>
          <p:nvPr>
            <p:ph type="title"/>
          </p:nvPr>
        </p:nvSpPr>
        <p:spPr>
          <a:xfrm>
            <a:off x="686834" y="1153572"/>
            <a:ext cx="3200400" cy="4461163"/>
          </a:xfrm>
        </p:spPr>
        <p:txBody>
          <a:bodyPr>
            <a:normAutofit/>
          </a:bodyPr>
          <a:lstStyle/>
          <a:p>
            <a:r>
              <a:rPr lang="fr-FR" dirty="0">
                <a:solidFill>
                  <a:srgbClr val="FFFFFF"/>
                </a:solidFill>
              </a:rPr>
              <a:t>Le stress</a:t>
            </a:r>
          </a:p>
        </p:txBody>
      </p:sp>
      <p:pic>
        <p:nvPicPr>
          <p:cNvPr id="5" name="Espace réservé du contenu 4" descr="Une image contenant capture d’écran&#10;&#10;Description générée automatiquement">
            <a:extLst>
              <a:ext uri="{FF2B5EF4-FFF2-40B4-BE49-F238E27FC236}">
                <a16:creationId xmlns:a16="http://schemas.microsoft.com/office/drawing/2014/main" id="{38EF2391-D678-3040-8CD6-A72F8742318C}"/>
              </a:ext>
            </a:extLst>
          </p:cNvPr>
          <p:cNvPicPr>
            <a:picLocks noGrp="1" noChangeAspect="1"/>
          </p:cNvPicPr>
          <p:nvPr>
            <p:ph idx="1"/>
          </p:nvPr>
        </p:nvPicPr>
        <p:blipFill>
          <a:blip r:embed="rId2"/>
          <a:stretch>
            <a:fillRect/>
          </a:stretch>
        </p:blipFill>
        <p:spPr>
          <a:xfrm>
            <a:off x="4446588" y="1118122"/>
            <a:ext cx="6907212" cy="4532857"/>
          </a:xfrm>
        </p:spPr>
      </p:pic>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326000"/>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E8FAF2-B207-8640-AADD-1C9B11C740D3}"/>
              </a:ext>
            </a:extLst>
          </p:cNvPr>
          <p:cNvSpPr>
            <a:spLocks noGrp="1"/>
          </p:cNvSpPr>
          <p:nvPr>
            <p:ph type="title"/>
          </p:nvPr>
        </p:nvSpPr>
        <p:spPr>
          <a:xfrm>
            <a:off x="686834" y="1153572"/>
            <a:ext cx="3200400" cy="4461163"/>
          </a:xfrm>
        </p:spPr>
        <p:txBody>
          <a:bodyPr>
            <a:normAutofit/>
          </a:bodyPr>
          <a:lstStyle/>
          <a:p>
            <a:r>
              <a:rPr lang="fr-FR" dirty="0"/>
              <a:t>D’où vient l’énergie?</a:t>
            </a:r>
          </a:p>
        </p:txBody>
      </p:sp>
      <p:pic>
        <p:nvPicPr>
          <p:cNvPr id="1026" name="Picture 2" descr="CHAPITRE 2: ORGANISATION MOLECULAIRE DE LA MATIERE VIVANTE Base de la  nutrition indispensable pour la première et terminale. - ppt télécharger">
            <a:extLst>
              <a:ext uri="{FF2B5EF4-FFF2-40B4-BE49-F238E27FC236}">
                <a16:creationId xmlns:a16="http://schemas.microsoft.com/office/drawing/2014/main" id="{F266B63F-E319-8C13-E6E5-8F0E5FE0B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825" y="678656"/>
            <a:ext cx="7334250" cy="550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171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77680-79C9-9E4B-B18C-D1BC38D3123A}"/>
              </a:ext>
            </a:extLst>
          </p:cNvPr>
          <p:cNvSpPr>
            <a:spLocks noGrp="1"/>
          </p:cNvSpPr>
          <p:nvPr>
            <p:ph type="title"/>
          </p:nvPr>
        </p:nvSpPr>
        <p:spPr>
          <a:xfrm>
            <a:off x="686834" y="1153572"/>
            <a:ext cx="3200400" cy="4461163"/>
          </a:xfrm>
        </p:spPr>
        <p:txBody>
          <a:bodyPr>
            <a:normAutofit/>
          </a:bodyPr>
          <a:lstStyle/>
          <a:p>
            <a:r>
              <a:rPr lang="fr-FR" dirty="0"/>
              <a:t>Le métabolisme du chauffeur</a:t>
            </a:r>
          </a:p>
        </p:txBody>
      </p:sp>
      <p:sp>
        <p:nvSpPr>
          <p:cNvPr id="3" name="Espace réservé du contenu 2">
            <a:extLst>
              <a:ext uri="{FF2B5EF4-FFF2-40B4-BE49-F238E27FC236}">
                <a16:creationId xmlns:a16="http://schemas.microsoft.com/office/drawing/2014/main" id="{C48AF066-A4D9-8645-BB60-ACF073D834A2}"/>
              </a:ext>
            </a:extLst>
          </p:cNvPr>
          <p:cNvSpPr>
            <a:spLocks noGrp="1"/>
          </p:cNvSpPr>
          <p:nvPr>
            <p:ph idx="1"/>
          </p:nvPr>
        </p:nvSpPr>
        <p:spPr>
          <a:xfrm>
            <a:off x="4447308" y="591344"/>
            <a:ext cx="6906491" cy="5585619"/>
          </a:xfrm>
        </p:spPr>
        <p:txBody>
          <a:bodyPr anchor="ctr">
            <a:normAutofit/>
          </a:bodyPr>
          <a:lstStyle/>
          <a:p>
            <a:r>
              <a:rPr lang="fr-FR" dirty="0"/>
              <a:t>Chauffeur transport de marchandises</a:t>
            </a:r>
          </a:p>
          <a:p>
            <a:r>
              <a:rPr lang="fr-FR" dirty="0"/>
              <a:t>Actif, bouge, décharge, soulève des charges, reste assis…</a:t>
            </a:r>
          </a:p>
        </p:txBody>
      </p:sp>
    </p:spTree>
    <p:extLst>
      <p:ext uri="{BB962C8B-B14F-4D97-AF65-F5344CB8AC3E}">
        <p14:creationId xmlns:p14="http://schemas.microsoft.com/office/powerpoint/2010/main" val="2456633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0DE8ED-A6C7-E246-8A98-FC4F3B578D00}"/>
              </a:ext>
            </a:extLst>
          </p:cNvPr>
          <p:cNvSpPr>
            <a:spLocks noGrp="1"/>
          </p:cNvSpPr>
          <p:nvPr>
            <p:ph type="title"/>
          </p:nvPr>
        </p:nvSpPr>
        <p:spPr>
          <a:xfrm>
            <a:off x="686834" y="1153572"/>
            <a:ext cx="3200400" cy="4461163"/>
          </a:xfrm>
        </p:spPr>
        <p:txBody>
          <a:bodyPr>
            <a:normAutofit/>
          </a:bodyPr>
          <a:lstStyle/>
          <a:p>
            <a:r>
              <a:rPr lang="fr-FR" dirty="0"/>
              <a:t>Le chauffeur de bus</a:t>
            </a:r>
          </a:p>
        </p:txBody>
      </p:sp>
      <p:sp>
        <p:nvSpPr>
          <p:cNvPr id="3" name="Espace réservé du contenu 2">
            <a:extLst>
              <a:ext uri="{FF2B5EF4-FFF2-40B4-BE49-F238E27FC236}">
                <a16:creationId xmlns:a16="http://schemas.microsoft.com/office/drawing/2014/main" id="{AD8AD832-D715-C043-A198-F77F6A29BA39}"/>
              </a:ext>
            </a:extLst>
          </p:cNvPr>
          <p:cNvSpPr>
            <a:spLocks noGrp="1"/>
          </p:cNvSpPr>
          <p:nvPr>
            <p:ph idx="1"/>
          </p:nvPr>
        </p:nvSpPr>
        <p:spPr>
          <a:xfrm>
            <a:off x="4447308" y="591344"/>
            <a:ext cx="6906491" cy="5585619"/>
          </a:xfrm>
        </p:spPr>
        <p:txBody>
          <a:bodyPr anchor="ctr">
            <a:normAutofit/>
          </a:bodyPr>
          <a:lstStyle/>
          <a:p>
            <a:r>
              <a:rPr lang="fr-FR" dirty="0"/>
              <a:t>Est assis en grande partie, décharge les bagages…</a:t>
            </a:r>
          </a:p>
        </p:txBody>
      </p:sp>
    </p:spTree>
    <p:extLst>
      <p:ext uri="{BB962C8B-B14F-4D97-AF65-F5344CB8AC3E}">
        <p14:creationId xmlns:p14="http://schemas.microsoft.com/office/powerpoint/2010/main" val="474425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927CD3-DF4B-F045-AF04-DE677F5AAD03}"/>
              </a:ext>
            </a:extLst>
          </p:cNvPr>
          <p:cNvSpPr>
            <a:spLocks noGrp="1"/>
          </p:cNvSpPr>
          <p:nvPr>
            <p:ph type="title"/>
          </p:nvPr>
        </p:nvSpPr>
        <p:spPr>
          <a:xfrm>
            <a:off x="100344" y="1328762"/>
            <a:ext cx="5561938" cy="1013329"/>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Le </a:t>
            </a:r>
            <a:r>
              <a:rPr lang="en-US" sz="6000" kern="1200" dirty="0" err="1">
                <a:solidFill>
                  <a:schemeClr val="tx1"/>
                </a:solidFill>
                <a:latin typeface="+mj-lt"/>
                <a:ea typeface="+mj-ea"/>
                <a:cs typeface="+mj-cs"/>
              </a:rPr>
              <a:t>poids</a:t>
            </a:r>
            <a:endParaRPr lang="en-US" sz="6000" kern="1200" dirty="0">
              <a:solidFill>
                <a:schemeClr val="tx1"/>
              </a:solidFill>
              <a:latin typeface="+mj-lt"/>
              <a:ea typeface="+mj-ea"/>
              <a:cs typeface="+mj-cs"/>
            </a:endParaRPr>
          </a:p>
        </p:txBody>
      </p:sp>
      <p:sp>
        <p:nvSpPr>
          <p:cNvPr id="4" name="ZoneTexte 3">
            <a:extLst>
              <a:ext uri="{FF2B5EF4-FFF2-40B4-BE49-F238E27FC236}">
                <a16:creationId xmlns:a16="http://schemas.microsoft.com/office/drawing/2014/main" id="{3E7B5365-3E65-E3D2-3480-FD9A83D32B57}"/>
              </a:ext>
            </a:extLst>
          </p:cNvPr>
          <p:cNvSpPr txBox="1"/>
          <p:nvPr/>
        </p:nvSpPr>
        <p:spPr>
          <a:xfrm>
            <a:off x="5493544" y="3772972"/>
            <a:ext cx="3207544" cy="584775"/>
          </a:xfrm>
          <a:prstGeom prst="rect">
            <a:avLst/>
          </a:prstGeom>
          <a:noFill/>
        </p:spPr>
        <p:txBody>
          <a:bodyPr wrap="square">
            <a:spAutoFit/>
          </a:bodyPr>
          <a:lstStyle/>
          <a:p>
            <a:r>
              <a:rPr lang="en-US" sz="3200" kern="1200" dirty="0">
                <a:solidFill>
                  <a:schemeClr val="tx1"/>
                </a:solidFill>
                <a:latin typeface="+mj-lt"/>
                <a:ea typeface="+mj-ea"/>
                <a:cs typeface="+mj-cs"/>
              </a:rPr>
              <a:t>(du chauffeur ;)</a:t>
            </a:r>
            <a:endParaRPr lang="fr-CH" sz="3200" dirty="0"/>
          </a:p>
        </p:txBody>
      </p:sp>
    </p:spTree>
    <p:extLst>
      <p:ext uri="{BB962C8B-B14F-4D97-AF65-F5344CB8AC3E}">
        <p14:creationId xmlns:p14="http://schemas.microsoft.com/office/powerpoint/2010/main" val="62272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EAE7A2-71F8-0141-8690-24A9CB6A3D33}"/>
              </a:ext>
            </a:extLst>
          </p:cNvPr>
          <p:cNvSpPr>
            <a:spLocks noGrp="1"/>
          </p:cNvSpPr>
          <p:nvPr>
            <p:ph type="title"/>
          </p:nvPr>
        </p:nvSpPr>
        <p:spPr>
          <a:xfrm>
            <a:off x="686834" y="1153572"/>
            <a:ext cx="3200400" cy="4461163"/>
          </a:xfrm>
        </p:spPr>
        <p:txBody>
          <a:bodyPr>
            <a:normAutofit/>
          </a:bodyPr>
          <a:lstStyle/>
          <a:p>
            <a:r>
              <a:rPr lang="fr-FR" dirty="0"/>
              <a:t>L’IMC</a:t>
            </a:r>
          </a:p>
        </p:txBody>
      </p:sp>
      <p:sp>
        <p:nvSpPr>
          <p:cNvPr id="3" name="Espace réservé du contenu 2">
            <a:extLst>
              <a:ext uri="{FF2B5EF4-FFF2-40B4-BE49-F238E27FC236}">
                <a16:creationId xmlns:a16="http://schemas.microsoft.com/office/drawing/2014/main" id="{CE21530E-7B72-A943-93BC-3AD4D0901E02}"/>
              </a:ext>
            </a:extLst>
          </p:cNvPr>
          <p:cNvSpPr>
            <a:spLocks noGrp="1"/>
          </p:cNvSpPr>
          <p:nvPr>
            <p:ph idx="1"/>
          </p:nvPr>
        </p:nvSpPr>
        <p:spPr>
          <a:xfrm>
            <a:off x="4447308" y="591344"/>
            <a:ext cx="6906491" cy="5585619"/>
          </a:xfrm>
        </p:spPr>
        <p:txBody>
          <a:bodyPr anchor="ctr">
            <a:normAutofit/>
          </a:bodyPr>
          <a:lstStyle/>
          <a:p>
            <a:r>
              <a:rPr lang="fr-FR" dirty="0"/>
              <a:t>Calcul de l’</a:t>
            </a:r>
            <a:r>
              <a:rPr lang="fr-FR" dirty="0" err="1"/>
              <a:t>imc</a:t>
            </a:r>
            <a:endParaRPr lang="fr-FR" dirty="0"/>
          </a:p>
          <a:p>
            <a:r>
              <a:rPr lang="fr-FR" dirty="0" err="1"/>
              <a:t>imc</a:t>
            </a:r>
            <a:r>
              <a:rPr lang="fr-FR" dirty="0"/>
              <a:t> = poids : taille x taille</a:t>
            </a:r>
          </a:p>
          <a:p>
            <a:r>
              <a:rPr lang="fr-FR" dirty="0"/>
              <a:t>Exemple:</a:t>
            </a:r>
          </a:p>
          <a:p>
            <a:r>
              <a:rPr lang="fr-FR" dirty="0"/>
              <a:t>80 : (1,70x1,70)= 27,68</a:t>
            </a:r>
          </a:p>
          <a:p>
            <a:pPr marL="0" indent="0">
              <a:buNone/>
            </a:pPr>
            <a:r>
              <a:rPr lang="fr-FR" sz="2000" dirty="0"/>
              <a:t>                       (2,89)</a:t>
            </a:r>
          </a:p>
        </p:txBody>
      </p:sp>
    </p:spTree>
    <p:extLst>
      <p:ext uri="{BB962C8B-B14F-4D97-AF65-F5344CB8AC3E}">
        <p14:creationId xmlns:p14="http://schemas.microsoft.com/office/powerpoint/2010/main" val="2049930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E8481D7-A4D1-EB43-BB71-517598C3E635}"/>
              </a:ext>
            </a:extLst>
          </p:cNvPr>
          <p:cNvPicPr>
            <a:picLocks noChangeAspect="1"/>
          </p:cNvPicPr>
          <p:nvPr/>
        </p:nvPicPr>
        <p:blipFill>
          <a:blip r:embed="rId2"/>
          <a:stretch>
            <a:fillRect/>
          </a:stretch>
        </p:blipFill>
        <p:spPr>
          <a:xfrm>
            <a:off x="1390182" y="825500"/>
            <a:ext cx="9411636" cy="4406900"/>
          </a:xfrm>
          <a:prstGeom prst="rect">
            <a:avLst/>
          </a:prstGeom>
        </p:spPr>
      </p:pic>
    </p:spTree>
    <p:extLst>
      <p:ext uri="{BB962C8B-B14F-4D97-AF65-F5344CB8AC3E}">
        <p14:creationId xmlns:p14="http://schemas.microsoft.com/office/powerpoint/2010/main" val="3210973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7778C95-F784-644A-8C4B-F3BD1F6B1634}"/>
              </a:ext>
            </a:extLst>
          </p:cNvPr>
          <p:cNvPicPr>
            <a:picLocks noChangeAspect="1"/>
          </p:cNvPicPr>
          <p:nvPr/>
        </p:nvPicPr>
        <p:blipFill rotWithShape="1">
          <a:blip r:embed="rId2"/>
          <a:srcRect l="11471" r="10944"/>
          <a:stretch/>
        </p:blipFill>
        <p:spPr>
          <a:xfrm>
            <a:off x="5101771" y="10"/>
            <a:ext cx="7094361" cy="6857989"/>
          </a:xfrm>
          <a:prstGeom prst="rect">
            <a:avLst/>
          </a:prstGeom>
        </p:spPr>
      </p:pic>
      <p:sp>
        <p:nvSpPr>
          <p:cNvPr id="2" name="Titre 1">
            <a:extLst>
              <a:ext uri="{FF2B5EF4-FFF2-40B4-BE49-F238E27FC236}">
                <a16:creationId xmlns:a16="http://schemas.microsoft.com/office/drawing/2014/main" id="{3FDE88FA-AAB2-CF4A-B4F2-5A68368F6C59}"/>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kern="1200" dirty="0">
                <a:latin typeface="+mj-lt"/>
                <a:ea typeface="+mj-ea"/>
                <a:cs typeface="+mj-cs"/>
              </a:rPr>
              <a:t>La </a:t>
            </a:r>
            <a:r>
              <a:rPr lang="en-US" sz="6000" kern="1200" dirty="0" err="1">
                <a:latin typeface="+mj-lt"/>
                <a:ea typeface="+mj-ea"/>
                <a:cs typeface="+mj-cs"/>
              </a:rPr>
              <a:t>pyramide</a:t>
            </a:r>
            <a:r>
              <a:rPr lang="en-US" sz="6000" kern="1200" dirty="0">
                <a:latin typeface="+mj-lt"/>
                <a:ea typeface="+mj-ea"/>
                <a:cs typeface="+mj-cs"/>
              </a:rPr>
              <a:t> </a:t>
            </a:r>
            <a:r>
              <a:rPr lang="en-US" sz="6000" kern="1200" dirty="0" err="1">
                <a:latin typeface="+mj-lt"/>
                <a:ea typeface="+mj-ea"/>
                <a:cs typeface="+mj-cs"/>
              </a:rPr>
              <a:t>alimentaire</a:t>
            </a:r>
            <a:endParaRPr lang="en-US" sz="6000" kern="1200" dirty="0">
              <a:latin typeface="+mj-lt"/>
              <a:ea typeface="+mj-ea"/>
              <a:cs typeface="+mj-cs"/>
            </a:endParaRPr>
          </a:p>
        </p:txBody>
      </p:sp>
    </p:spTree>
    <p:extLst>
      <p:ext uri="{BB962C8B-B14F-4D97-AF65-F5344CB8AC3E}">
        <p14:creationId xmlns:p14="http://schemas.microsoft.com/office/powerpoint/2010/main" val="482051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E9DD1E-9766-B34F-A307-2E69147F8944}"/>
              </a:ext>
            </a:extLst>
          </p:cNvPr>
          <p:cNvSpPr>
            <a:spLocks noGrp="1"/>
          </p:cNvSpPr>
          <p:nvPr>
            <p:ph type="title"/>
          </p:nvPr>
        </p:nvSpPr>
        <p:spPr>
          <a:xfrm>
            <a:off x="686834" y="1153572"/>
            <a:ext cx="3200400" cy="4461163"/>
          </a:xfrm>
        </p:spPr>
        <p:txBody>
          <a:bodyPr>
            <a:normAutofit/>
          </a:bodyPr>
          <a:lstStyle/>
          <a:p>
            <a:r>
              <a:rPr lang="fr-FR" dirty="0"/>
              <a:t>La pyramide alimentaire</a:t>
            </a:r>
          </a:p>
        </p:txBody>
      </p:sp>
      <p:sp>
        <p:nvSpPr>
          <p:cNvPr id="3" name="Espace réservé du contenu 2">
            <a:extLst>
              <a:ext uri="{FF2B5EF4-FFF2-40B4-BE49-F238E27FC236}">
                <a16:creationId xmlns:a16="http://schemas.microsoft.com/office/drawing/2014/main" id="{677D71C2-C9D1-BF44-9A30-B14A75EA8E16}"/>
              </a:ext>
            </a:extLst>
          </p:cNvPr>
          <p:cNvSpPr>
            <a:spLocks noGrp="1"/>
          </p:cNvSpPr>
          <p:nvPr>
            <p:ph idx="1"/>
          </p:nvPr>
        </p:nvSpPr>
        <p:spPr>
          <a:xfrm>
            <a:off x="4447308" y="591344"/>
            <a:ext cx="6906491" cy="5585619"/>
          </a:xfrm>
        </p:spPr>
        <p:txBody>
          <a:bodyPr anchor="ctr">
            <a:normAutofit/>
          </a:bodyPr>
          <a:lstStyle/>
          <a:p>
            <a:r>
              <a:rPr lang="fr-FR" dirty="0">
                <a:solidFill>
                  <a:srgbClr val="00B050"/>
                </a:solidFill>
              </a:rPr>
              <a:t>1 à 2 litre de boisson par jour</a:t>
            </a:r>
          </a:p>
          <a:p>
            <a:r>
              <a:rPr lang="fr-FR" dirty="0">
                <a:solidFill>
                  <a:srgbClr val="00B050"/>
                </a:solidFill>
              </a:rPr>
              <a:t>Fruits &amp; légumes 5 portions</a:t>
            </a:r>
          </a:p>
          <a:p>
            <a:r>
              <a:rPr lang="fr-FR" dirty="0">
                <a:solidFill>
                  <a:srgbClr val="0070C0"/>
                </a:solidFill>
              </a:rPr>
              <a:t>Blé, légumineux, céréales et pomme de terre à chaque repas…</a:t>
            </a:r>
          </a:p>
          <a:p>
            <a:r>
              <a:rPr lang="fr-FR" dirty="0">
                <a:solidFill>
                  <a:srgbClr val="0070C0"/>
                </a:solidFill>
              </a:rPr>
              <a:t>Produits laitiers, viande, poissons œufs quotidiennement en quantité suffisante</a:t>
            </a:r>
          </a:p>
          <a:p>
            <a:r>
              <a:rPr lang="fr-FR" dirty="0">
                <a:solidFill>
                  <a:schemeClr val="accent6">
                    <a:lumMod val="50000"/>
                  </a:schemeClr>
                </a:solidFill>
              </a:rPr>
              <a:t>Huile graisse et noix quotidiennement avec modération</a:t>
            </a:r>
          </a:p>
          <a:p>
            <a:r>
              <a:rPr lang="fr-FR" dirty="0">
                <a:solidFill>
                  <a:srgbClr val="FF0000"/>
                </a:solidFill>
              </a:rPr>
              <a:t>Sucres, amuses bouches… avec modération…</a:t>
            </a:r>
          </a:p>
        </p:txBody>
      </p:sp>
    </p:spTree>
    <p:extLst>
      <p:ext uri="{BB962C8B-B14F-4D97-AF65-F5344CB8AC3E}">
        <p14:creationId xmlns:p14="http://schemas.microsoft.com/office/powerpoint/2010/main" val="17766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529179-2630-A64D-B453-B4EB806BCA85}"/>
              </a:ext>
            </a:extLst>
          </p:cNvPr>
          <p:cNvSpPr>
            <a:spLocks noGrp="1"/>
          </p:cNvSpPr>
          <p:nvPr>
            <p:ph type="title"/>
          </p:nvPr>
        </p:nvSpPr>
        <p:spPr>
          <a:xfrm>
            <a:off x="-213981" y="1258119"/>
            <a:ext cx="5561938" cy="2513516"/>
          </a:xfrm>
        </p:spPr>
        <p:txBody>
          <a:bodyPr vert="horz" lIns="91440" tIns="45720" rIns="91440" bIns="45720" rtlCol="0" anchor="b">
            <a:normAutofit/>
          </a:bodyPr>
          <a:lstStyle/>
          <a:p>
            <a:pPr algn="ctr"/>
            <a:r>
              <a:rPr lang="en-US" sz="6000" kern="1200" dirty="0">
                <a:latin typeface="+mj-lt"/>
                <a:ea typeface="+mj-ea"/>
                <a:cs typeface="+mj-cs"/>
              </a:rPr>
              <a:t>La fatigue</a:t>
            </a:r>
          </a:p>
        </p:txBody>
      </p:sp>
      <p:pic>
        <p:nvPicPr>
          <p:cNvPr id="2050" name="Picture 2" descr="Chauffeur De Camion Fatigué De Dormir Dans Sa Cabine | Photo Gratuite">
            <a:extLst>
              <a:ext uri="{FF2B5EF4-FFF2-40B4-BE49-F238E27FC236}">
                <a16:creationId xmlns:a16="http://schemas.microsoft.com/office/drawing/2014/main" id="{069CD5E5-321B-7F1A-DB06-B3C3C81CA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964" y="1714235"/>
            <a:ext cx="5141912" cy="342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618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49A84-D87D-B241-AFF9-CA75C72A5B3C}"/>
              </a:ext>
            </a:extLst>
          </p:cNvPr>
          <p:cNvSpPr>
            <a:spLocks noGrp="1"/>
          </p:cNvSpPr>
          <p:nvPr>
            <p:ph type="title"/>
          </p:nvPr>
        </p:nvSpPr>
        <p:spPr>
          <a:xfrm>
            <a:off x="686834" y="1153572"/>
            <a:ext cx="3200400" cy="4461163"/>
          </a:xfrm>
        </p:spPr>
        <p:txBody>
          <a:bodyPr>
            <a:normAutofit/>
          </a:bodyPr>
          <a:lstStyle/>
          <a:p>
            <a:r>
              <a:rPr lang="fr-FR" sz="3200" dirty="0"/>
              <a:t>Des performances diverses en fonction de l’heure de la journée…</a:t>
            </a:r>
          </a:p>
        </p:txBody>
      </p:sp>
      <p:pic>
        <p:nvPicPr>
          <p:cNvPr id="5" name="Image 4" descr="Une image contenant texte, carte&#10;&#10;Description générée automatiquement">
            <a:extLst>
              <a:ext uri="{FF2B5EF4-FFF2-40B4-BE49-F238E27FC236}">
                <a16:creationId xmlns:a16="http://schemas.microsoft.com/office/drawing/2014/main" id="{2DE8A245-A43A-574B-B8AB-F9C094F8E008}"/>
              </a:ext>
            </a:extLst>
          </p:cNvPr>
          <p:cNvPicPr>
            <a:picLocks noChangeAspect="1"/>
          </p:cNvPicPr>
          <p:nvPr/>
        </p:nvPicPr>
        <p:blipFill>
          <a:blip r:embed="rId2"/>
          <a:stretch>
            <a:fillRect/>
          </a:stretch>
        </p:blipFill>
        <p:spPr>
          <a:xfrm>
            <a:off x="4507466" y="1461835"/>
            <a:ext cx="6997700" cy="4229100"/>
          </a:xfrm>
          <a:prstGeom prst="rect">
            <a:avLst/>
          </a:prstGeom>
        </p:spPr>
      </p:pic>
    </p:spTree>
    <p:extLst>
      <p:ext uri="{BB962C8B-B14F-4D97-AF65-F5344CB8AC3E}">
        <p14:creationId xmlns:p14="http://schemas.microsoft.com/office/powerpoint/2010/main" val="58830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3647A5-9DC6-7D46-BCFF-56F3FF44902B}"/>
              </a:ext>
            </a:extLst>
          </p:cNvPr>
          <p:cNvSpPr>
            <a:spLocks noGrp="1"/>
          </p:cNvSpPr>
          <p:nvPr>
            <p:ph type="title"/>
          </p:nvPr>
        </p:nvSpPr>
        <p:spPr>
          <a:xfrm>
            <a:off x="1389278" y="1233241"/>
            <a:ext cx="3240506" cy="4064628"/>
          </a:xfrm>
        </p:spPr>
        <p:txBody>
          <a:bodyPr>
            <a:normAutofit/>
          </a:bodyPr>
          <a:lstStyle/>
          <a:p>
            <a:r>
              <a:rPr lang="fr-FR" dirty="0"/>
              <a:t>Le stress</a:t>
            </a:r>
          </a:p>
        </p:txBody>
      </p:sp>
      <p:sp>
        <p:nvSpPr>
          <p:cNvPr id="3" name="Espace réservé du contenu 2">
            <a:extLst>
              <a:ext uri="{FF2B5EF4-FFF2-40B4-BE49-F238E27FC236}">
                <a16:creationId xmlns:a16="http://schemas.microsoft.com/office/drawing/2014/main" id="{5E15486E-17FE-544C-954C-27A7A1C0130C}"/>
              </a:ext>
            </a:extLst>
          </p:cNvPr>
          <p:cNvSpPr>
            <a:spLocks noGrp="1"/>
          </p:cNvSpPr>
          <p:nvPr>
            <p:ph idx="1"/>
          </p:nvPr>
        </p:nvSpPr>
        <p:spPr>
          <a:xfrm>
            <a:off x="5781675" y="1549543"/>
            <a:ext cx="5257799" cy="4889350"/>
          </a:xfrm>
        </p:spPr>
        <p:txBody>
          <a:bodyPr anchor="t">
            <a:normAutofit/>
          </a:bodyPr>
          <a:lstStyle/>
          <a:p>
            <a:r>
              <a:rPr lang="fr-FR" dirty="0"/>
              <a:t>On connais 3 types de stress</a:t>
            </a:r>
          </a:p>
          <a:p>
            <a:endParaRPr lang="fr-FR" dirty="0"/>
          </a:p>
          <a:p>
            <a:r>
              <a:rPr lang="fr-FR" dirty="0"/>
              <a:t>Le stress de stimulation</a:t>
            </a:r>
          </a:p>
          <a:p>
            <a:endParaRPr lang="fr-FR" dirty="0"/>
          </a:p>
          <a:p>
            <a:r>
              <a:rPr lang="fr-FR" dirty="0"/>
              <a:t>Le stress de réaction</a:t>
            </a:r>
          </a:p>
          <a:p>
            <a:endParaRPr lang="fr-FR" dirty="0"/>
          </a:p>
          <a:p>
            <a:r>
              <a:rPr lang="fr-FR" dirty="0"/>
              <a:t>Le stress d’interaction</a:t>
            </a:r>
          </a:p>
        </p:txBody>
      </p:sp>
    </p:spTree>
    <p:extLst>
      <p:ext uri="{BB962C8B-B14F-4D97-AF65-F5344CB8AC3E}">
        <p14:creationId xmlns:p14="http://schemas.microsoft.com/office/powerpoint/2010/main" val="1225894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9D2C41-1E1E-B44F-9E32-46E1112E6A58}"/>
              </a:ext>
            </a:extLst>
          </p:cNvPr>
          <p:cNvSpPr>
            <a:spLocks noGrp="1"/>
          </p:cNvSpPr>
          <p:nvPr>
            <p:ph type="title"/>
          </p:nvPr>
        </p:nvSpPr>
        <p:spPr>
          <a:xfrm>
            <a:off x="686834" y="1153572"/>
            <a:ext cx="3200400" cy="4461163"/>
          </a:xfrm>
        </p:spPr>
        <p:txBody>
          <a:bodyPr>
            <a:normAutofit/>
          </a:bodyPr>
          <a:lstStyle/>
          <a:p>
            <a:r>
              <a:rPr lang="fr-FR" dirty="0"/>
              <a:t>Le manque de sommeil</a:t>
            </a:r>
          </a:p>
        </p:txBody>
      </p:sp>
      <p:sp>
        <p:nvSpPr>
          <p:cNvPr id="3" name="Espace réservé du contenu 2">
            <a:extLst>
              <a:ext uri="{FF2B5EF4-FFF2-40B4-BE49-F238E27FC236}">
                <a16:creationId xmlns:a16="http://schemas.microsoft.com/office/drawing/2014/main" id="{80EC480A-2E4B-E74C-A4E1-391D699EACD0}"/>
              </a:ext>
            </a:extLst>
          </p:cNvPr>
          <p:cNvSpPr>
            <a:spLocks noGrp="1"/>
          </p:cNvSpPr>
          <p:nvPr>
            <p:ph idx="1"/>
          </p:nvPr>
        </p:nvSpPr>
        <p:spPr>
          <a:xfrm>
            <a:off x="4329113" y="1334294"/>
            <a:ext cx="6906491" cy="2094706"/>
          </a:xfrm>
        </p:spPr>
        <p:txBody>
          <a:bodyPr anchor="ctr">
            <a:normAutofit/>
          </a:bodyPr>
          <a:lstStyle/>
          <a:p>
            <a:r>
              <a:rPr lang="fr-FR" dirty="0"/>
              <a:t>Combien d’heures de sommeil avez-vous en moyenne, par nuit?</a:t>
            </a:r>
          </a:p>
          <a:p>
            <a:r>
              <a:rPr lang="fr-FR" dirty="0"/>
              <a:t>Est-ce suffisant?!</a:t>
            </a:r>
          </a:p>
        </p:txBody>
      </p:sp>
      <p:sp>
        <p:nvSpPr>
          <p:cNvPr id="4" name="ZoneTexte 3">
            <a:extLst>
              <a:ext uri="{FF2B5EF4-FFF2-40B4-BE49-F238E27FC236}">
                <a16:creationId xmlns:a16="http://schemas.microsoft.com/office/drawing/2014/main" id="{050F4BB4-5A13-22E3-4594-FBF9431256B0}"/>
              </a:ext>
            </a:extLst>
          </p:cNvPr>
          <p:cNvSpPr txBox="1"/>
          <p:nvPr/>
        </p:nvSpPr>
        <p:spPr>
          <a:xfrm>
            <a:off x="4329113" y="4660628"/>
            <a:ext cx="7665047" cy="954107"/>
          </a:xfrm>
          <a:prstGeom prst="rect">
            <a:avLst/>
          </a:prstGeom>
          <a:noFill/>
        </p:spPr>
        <p:txBody>
          <a:bodyPr wrap="none" rtlCol="0">
            <a:spAutoFit/>
          </a:bodyPr>
          <a:lstStyle/>
          <a:p>
            <a:r>
              <a:rPr lang="fr-CH" sz="2800" dirty="0"/>
              <a:t>Pour l’examen, vous dormez tous au minimum</a:t>
            </a:r>
          </a:p>
          <a:p>
            <a:r>
              <a:rPr lang="fr-CH" sz="2800" dirty="0"/>
              <a:t>7h00 par nuit!</a:t>
            </a:r>
          </a:p>
        </p:txBody>
      </p:sp>
    </p:spTree>
    <p:extLst>
      <p:ext uri="{BB962C8B-B14F-4D97-AF65-F5344CB8AC3E}">
        <p14:creationId xmlns:p14="http://schemas.microsoft.com/office/powerpoint/2010/main" val="94063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4EE348-24E3-9747-8FC8-9F73CBA97E0E}"/>
              </a:ext>
            </a:extLst>
          </p:cNvPr>
          <p:cNvSpPr>
            <a:spLocks noGrp="1"/>
          </p:cNvSpPr>
          <p:nvPr>
            <p:ph type="title"/>
          </p:nvPr>
        </p:nvSpPr>
        <p:spPr>
          <a:xfrm>
            <a:off x="686834" y="1153572"/>
            <a:ext cx="3200400" cy="4461163"/>
          </a:xfrm>
        </p:spPr>
        <p:txBody>
          <a:bodyPr>
            <a:normAutofit/>
          </a:bodyPr>
          <a:lstStyle/>
          <a:p>
            <a:r>
              <a:rPr lang="fr-FR" dirty="0"/>
              <a:t>Mesures contre la fatigue</a:t>
            </a:r>
          </a:p>
        </p:txBody>
      </p:sp>
      <p:sp>
        <p:nvSpPr>
          <p:cNvPr id="3" name="Espace réservé du contenu 2">
            <a:extLst>
              <a:ext uri="{FF2B5EF4-FFF2-40B4-BE49-F238E27FC236}">
                <a16:creationId xmlns:a16="http://schemas.microsoft.com/office/drawing/2014/main" id="{05B16241-5734-3842-83E5-F6B2700CCF3B}"/>
              </a:ext>
            </a:extLst>
          </p:cNvPr>
          <p:cNvSpPr>
            <a:spLocks noGrp="1"/>
          </p:cNvSpPr>
          <p:nvPr>
            <p:ph idx="1"/>
          </p:nvPr>
        </p:nvSpPr>
        <p:spPr>
          <a:xfrm>
            <a:off x="4447308" y="591344"/>
            <a:ext cx="6906491" cy="5585619"/>
          </a:xfrm>
        </p:spPr>
        <p:txBody>
          <a:bodyPr anchor="ctr">
            <a:normAutofit/>
          </a:bodyPr>
          <a:lstStyle/>
          <a:p>
            <a:r>
              <a:rPr lang="fr-FR" dirty="0"/>
              <a:t>Heures de sommeil suffisantes</a:t>
            </a:r>
          </a:p>
          <a:p>
            <a:r>
              <a:rPr lang="fr-FR" dirty="0"/>
              <a:t>Alimentation correct</a:t>
            </a:r>
          </a:p>
          <a:p>
            <a:r>
              <a:rPr lang="fr-FR" dirty="0"/>
              <a:t>Faire de petites pauses régulièrement</a:t>
            </a:r>
          </a:p>
          <a:p>
            <a:r>
              <a:rPr lang="fr-FR" dirty="0"/>
              <a:t>Bouger!</a:t>
            </a:r>
          </a:p>
        </p:txBody>
      </p:sp>
    </p:spTree>
    <p:extLst>
      <p:ext uri="{BB962C8B-B14F-4D97-AF65-F5344CB8AC3E}">
        <p14:creationId xmlns:p14="http://schemas.microsoft.com/office/powerpoint/2010/main" val="103190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3839B5-A049-D043-BC52-958D90D96F9D}"/>
              </a:ext>
            </a:extLst>
          </p:cNvPr>
          <p:cNvSpPr>
            <a:spLocks noGrp="1"/>
          </p:cNvSpPr>
          <p:nvPr>
            <p:ph type="title"/>
          </p:nvPr>
        </p:nvSpPr>
        <p:spPr>
          <a:xfrm>
            <a:off x="5343525" y="1939159"/>
            <a:ext cx="6382564" cy="2751086"/>
          </a:xfrm>
        </p:spPr>
        <p:txBody>
          <a:bodyPr vert="horz" lIns="91440" tIns="45720" rIns="91440" bIns="45720" rtlCol="0" anchor="b">
            <a:normAutofit/>
          </a:bodyPr>
          <a:lstStyle/>
          <a:p>
            <a:pPr algn="r"/>
            <a:r>
              <a:rPr lang="en-US" sz="6000" kern="1200" dirty="0" err="1">
                <a:solidFill>
                  <a:schemeClr val="tx1"/>
                </a:solidFill>
                <a:latin typeface="+mj-lt"/>
                <a:ea typeface="+mj-ea"/>
                <a:cs typeface="+mj-cs"/>
              </a:rPr>
              <a:t>L’alcool</a:t>
            </a:r>
            <a:r>
              <a:rPr lang="en-US" sz="6000" kern="1200" dirty="0">
                <a:solidFill>
                  <a:schemeClr val="tx1"/>
                </a:solidFill>
                <a:latin typeface="+mj-lt"/>
                <a:ea typeface="+mj-ea"/>
                <a:cs typeface="+mj-cs"/>
              </a:rPr>
              <a:t> et </a:t>
            </a:r>
            <a:r>
              <a:rPr lang="en-US" sz="6000" kern="1200" dirty="0" err="1">
                <a:solidFill>
                  <a:schemeClr val="tx1"/>
                </a:solidFill>
                <a:latin typeface="+mj-lt"/>
                <a:ea typeface="+mj-ea"/>
                <a:cs typeface="+mj-cs"/>
              </a:rPr>
              <a:t>autres</a:t>
            </a:r>
            <a:r>
              <a:rPr lang="en-US" sz="6000" kern="1200" dirty="0">
                <a:solidFill>
                  <a:schemeClr val="tx1"/>
                </a:solidFill>
                <a:latin typeface="+mj-lt"/>
                <a:ea typeface="+mj-ea"/>
                <a:cs typeface="+mj-cs"/>
              </a:rPr>
              <a:t> substances…</a:t>
            </a:r>
          </a:p>
        </p:txBody>
      </p:sp>
      <p:pic>
        <p:nvPicPr>
          <p:cNvPr id="3074" name="Picture 2" descr="Triste record pour ce camionneur ukrainien arrêté avec plus de trois  grammes d'alcool par litre de sang">
            <a:extLst>
              <a:ext uri="{FF2B5EF4-FFF2-40B4-BE49-F238E27FC236}">
                <a16:creationId xmlns:a16="http://schemas.microsoft.com/office/drawing/2014/main" id="{6D8A9252-1B42-1E01-C849-405B30E9E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24" y="2100262"/>
            <a:ext cx="5908476" cy="315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694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71DDED-4DD8-254A-8E09-92DBC6158D4F}"/>
              </a:ext>
            </a:extLst>
          </p:cNvPr>
          <p:cNvSpPr>
            <a:spLocks noGrp="1"/>
          </p:cNvSpPr>
          <p:nvPr>
            <p:ph type="title"/>
          </p:nvPr>
        </p:nvSpPr>
        <p:spPr>
          <a:xfrm>
            <a:off x="686834" y="1153572"/>
            <a:ext cx="3200400" cy="4461163"/>
          </a:xfrm>
        </p:spPr>
        <p:txBody>
          <a:bodyPr>
            <a:normAutofit/>
          </a:bodyPr>
          <a:lstStyle/>
          <a:p>
            <a:r>
              <a:rPr lang="fr-FR" dirty="0"/>
              <a:t>L’alcool au volant</a:t>
            </a:r>
          </a:p>
        </p:txBody>
      </p:sp>
      <p:pic>
        <p:nvPicPr>
          <p:cNvPr id="4" name="Média en ligne 3" descr="[Alcool au Volant] A quoi ressemble la conduite en état d'ébriété ?">
            <a:hlinkClick r:id="" action="ppaction://media"/>
            <a:extLst>
              <a:ext uri="{FF2B5EF4-FFF2-40B4-BE49-F238E27FC236}">
                <a16:creationId xmlns:a16="http://schemas.microsoft.com/office/drawing/2014/main" id="{3B41BE54-7C46-5543-BBB9-30113B2E4D92}"/>
              </a:ext>
            </a:extLst>
          </p:cNvPr>
          <p:cNvPicPr>
            <a:picLocks noRot="1" noChangeAspect="1"/>
          </p:cNvPicPr>
          <p:nvPr>
            <a:videoFile r:link="rId1"/>
          </p:nvPr>
        </p:nvPicPr>
        <p:blipFill>
          <a:blip r:embed="rId3"/>
          <a:stretch>
            <a:fillRect/>
          </a:stretch>
        </p:blipFill>
        <p:spPr>
          <a:xfrm>
            <a:off x="4305747" y="1153572"/>
            <a:ext cx="7437966" cy="4183856"/>
          </a:xfrm>
          <a:prstGeom prst="rect">
            <a:avLst/>
          </a:prstGeom>
        </p:spPr>
      </p:pic>
    </p:spTree>
    <p:extLst>
      <p:ext uri="{BB962C8B-B14F-4D97-AF65-F5344CB8AC3E}">
        <p14:creationId xmlns:p14="http://schemas.microsoft.com/office/powerpoint/2010/main" val="302523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DBC0D-5C02-9A4C-A0D7-52E16F3C8D2A}"/>
              </a:ext>
            </a:extLst>
          </p:cNvPr>
          <p:cNvSpPr>
            <a:spLocks noGrp="1"/>
          </p:cNvSpPr>
          <p:nvPr>
            <p:ph type="title"/>
          </p:nvPr>
        </p:nvSpPr>
        <p:spPr>
          <a:xfrm>
            <a:off x="686834" y="1153572"/>
            <a:ext cx="3200400" cy="4461163"/>
          </a:xfrm>
        </p:spPr>
        <p:txBody>
          <a:bodyPr>
            <a:normAutofit/>
          </a:bodyPr>
          <a:lstStyle/>
          <a:p>
            <a:r>
              <a:rPr lang="fr-FR" dirty="0"/>
              <a:t>Une loi et des effets surprenants</a:t>
            </a:r>
          </a:p>
        </p:txBody>
      </p:sp>
      <p:pic>
        <p:nvPicPr>
          <p:cNvPr id="4" name="Média en ligne 3" descr="Via Sicura - Une super loi sur l'alcool">
            <a:hlinkClick r:id="" action="ppaction://media"/>
            <a:extLst>
              <a:ext uri="{FF2B5EF4-FFF2-40B4-BE49-F238E27FC236}">
                <a16:creationId xmlns:a16="http://schemas.microsoft.com/office/drawing/2014/main" id="{025A5745-E31C-104A-AC3E-9C27186A9905}"/>
              </a:ext>
            </a:extLst>
          </p:cNvPr>
          <p:cNvPicPr>
            <a:picLocks noRot="1" noChangeAspect="1"/>
          </p:cNvPicPr>
          <p:nvPr>
            <a:videoFile r:link="rId1"/>
          </p:nvPr>
        </p:nvPicPr>
        <p:blipFill>
          <a:blip r:embed="rId3"/>
          <a:stretch>
            <a:fillRect/>
          </a:stretch>
        </p:blipFill>
        <p:spPr>
          <a:xfrm>
            <a:off x="4245730" y="1342436"/>
            <a:ext cx="7259436" cy="4083433"/>
          </a:xfrm>
          <a:prstGeom prst="rect">
            <a:avLst/>
          </a:prstGeom>
        </p:spPr>
      </p:pic>
    </p:spTree>
    <p:extLst>
      <p:ext uri="{BB962C8B-B14F-4D97-AF65-F5344CB8AC3E}">
        <p14:creationId xmlns:p14="http://schemas.microsoft.com/office/powerpoint/2010/main" val="206033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AE421-371C-EF4B-9021-6C71F1ABA10C}"/>
              </a:ext>
            </a:extLst>
          </p:cNvPr>
          <p:cNvSpPr>
            <a:spLocks noGrp="1"/>
          </p:cNvSpPr>
          <p:nvPr>
            <p:ph type="title"/>
          </p:nvPr>
        </p:nvSpPr>
        <p:spPr>
          <a:xfrm>
            <a:off x="686834" y="1153572"/>
            <a:ext cx="3200400" cy="4461163"/>
          </a:xfrm>
        </p:spPr>
        <p:txBody>
          <a:bodyPr>
            <a:normAutofit/>
          </a:bodyPr>
          <a:lstStyle/>
          <a:p>
            <a:r>
              <a:rPr lang="fr-FR" dirty="0"/>
              <a:t>00%ooo</a:t>
            </a:r>
          </a:p>
        </p:txBody>
      </p:sp>
      <p:sp>
        <p:nvSpPr>
          <p:cNvPr id="3" name="Espace réservé du contenu 2">
            <a:extLst>
              <a:ext uri="{FF2B5EF4-FFF2-40B4-BE49-F238E27FC236}">
                <a16:creationId xmlns:a16="http://schemas.microsoft.com/office/drawing/2014/main" id="{F7CC8215-A25D-2149-A377-6193A87EC698}"/>
              </a:ext>
            </a:extLst>
          </p:cNvPr>
          <p:cNvSpPr>
            <a:spLocks noGrp="1"/>
          </p:cNvSpPr>
          <p:nvPr>
            <p:ph idx="1"/>
          </p:nvPr>
        </p:nvSpPr>
        <p:spPr>
          <a:xfrm>
            <a:off x="4447308" y="591344"/>
            <a:ext cx="7057858" cy="6050996"/>
          </a:xfrm>
        </p:spPr>
        <p:txBody>
          <a:bodyPr anchor="ctr">
            <a:normAutofit/>
          </a:bodyPr>
          <a:lstStyle/>
          <a:p>
            <a:pPr marL="0" indent="0">
              <a:buNone/>
            </a:pPr>
            <a:r>
              <a:rPr lang="fr-FR" b="1" dirty="0"/>
              <a:t>Art. 31 LCR</a:t>
            </a:r>
          </a:p>
          <a:p>
            <a:pPr marL="0" indent="0">
              <a:buNone/>
            </a:pPr>
            <a:r>
              <a:rPr lang="fr-CH" sz="2000" dirty="0">
                <a:effectLst/>
                <a:latin typeface="TimesNewRoman"/>
              </a:rPr>
              <a:t>2bis Le Conseil </a:t>
            </a:r>
            <a:r>
              <a:rPr lang="fr-CH" sz="2000" dirty="0" err="1">
                <a:effectLst/>
                <a:latin typeface="TimesNewRoman"/>
              </a:rPr>
              <a:t>fédéral</a:t>
            </a:r>
            <a:r>
              <a:rPr lang="fr-CH" sz="2000" dirty="0">
                <a:effectLst/>
                <a:latin typeface="TimesNewRoman"/>
              </a:rPr>
              <a:t> peut interdire la conduite sous l’influence de l’alcool: </a:t>
            </a:r>
            <a:endParaRPr lang="fr-CH" sz="2000" dirty="0"/>
          </a:p>
          <a:p>
            <a:pPr>
              <a:buFont typeface="+mj-lt"/>
              <a:buAutoNum type="arabicPeriod"/>
            </a:pPr>
            <a:r>
              <a:rPr lang="fr-CH" sz="2000" dirty="0">
                <a:effectLst/>
                <a:latin typeface="TimesNewRoman"/>
              </a:rPr>
              <a:t>aux personnes qui effectuent des transports routiers de </a:t>
            </a:r>
            <a:r>
              <a:rPr lang="fr-CH" sz="2000" dirty="0" err="1">
                <a:effectLst/>
                <a:latin typeface="TimesNewRoman"/>
              </a:rPr>
              <a:t>voya</a:t>
            </a:r>
            <a:r>
              <a:rPr lang="fr-CH" sz="2000" dirty="0">
                <a:effectLst/>
                <a:latin typeface="TimesNewRoman"/>
              </a:rPr>
              <a:t>- </a:t>
            </a:r>
            <a:r>
              <a:rPr lang="fr-CH" sz="2000" dirty="0" err="1">
                <a:effectLst/>
                <a:latin typeface="TimesNewRoman"/>
              </a:rPr>
              <a:t>geurs</a:t>
            </a:r>
            <a:r>
              <a:rPr lang="fr-CH" sz="2000" dirty="0">
                <a:effectLst/>
                <a:latin typeface="TimesNewRoman"/>
              </a:rPr>
              <a:t> dans le domaine du transport soumis à une concession </a:t>
            </a:r>
            <a:r>
              <a:rPr lang="fr-CH" sz="2000" dirty="0" err="1">
                <a:effectLst/>
                <a:latin typeface="TimesNewRoman"/>
              </a:rPr>
              <a:t>fédérale</a:t>
            </a:r>
            <a:r>
              <a:rPr lang="fr-CH" sz="2000" dirty="0">
                <a:effectLst/>
                <a:latin typeface="TimesNewRoman"/>
              </a:rPr>
              <a:t> ou du transport international (art. 8, al. 2, de la loi du 20 mars 2009 sur le transport de voyageurs107 et art. 3, al. 1, de la LF du 20 mars 2009 sur les entreprises de transport par route108); </a:t>
            </a:r>
          </a:p>
          <a:p>
            <a:pPr>
              <a:buFont typeface="+mj-lt"/>
              <a:buAutoNum type="arabicPeriod"/>
            </a:pPr>
            <a:r>
              <a:rPr lang="fr-CH" sz="2000" dirty="0">
                <a:effectLst/>
                <a:latin typeface="TimesNewRoman"/>
              </a:rPr>
              <a:t>aux personnes qui transportent des personnes à titre </a:t>
            </a:r>
            <a:r>
              <a:rPr lang="fr-CH" sz="2000" dirty="0" err="1">
                <a:effectLst/>
                <a:latin typeface="TimesNewRoman"/>
              </a:rPr>
              <a:t>profes</a:t>
            </a:r>
            <a:r>
              <a:rPr lang="fr-CH" sz="2000" dirty="0">
                <a:effectLst/>
                <a:latin typeface="TimesNewRoman"/>
              </a:rPr>
              <a:t>- </a:t>
            </a:r>
            <a:r>
              <a:rPr lang="fr-CH" sz="2000" dirty="0" err="1">
                <a:effectLst/>
                <a:latin typeface="TimesNewRoman"/>
              </a:rPr>
              <a:t>sionnel</a:t>
            </a:r>
            <a:r>
              <a:rPr lang="fr-CH" sz="2000" dirty="0">
                <a:effectLst/>
                <a:latin typeface="TimesNewRoman"/>
              </a:rPr>
              <a:t>, des marchandises au moyen de </a:t>
            </a:r>
            <a:r>
              <a:rPr lang="fr-CH" sz="2000" dirty="0" err="1">
                <a:effectLst/>
                <a:latin typeface="TimesNewRoman"/>
              </a:rPr>
              <a:t>véhicules</a:t>
            </a:r>
            <a:r>
              <a:rPr lang="fr-CH" sz="2000" dirty="0">
                <a:effectLst/>
                <a:latin typeface="TimesNewRoman"/>
              </a:rPr>
              <a:t> automobiles lourds ou des marchandises dangereuses; </a:t>
            </a:r>
          </a:p>
          <a:p>
            <a:pPr>
              <a:buFont typeface="+mj-lt"/>
              <a:buAutoNum type="arabicPeriod"/>
            </a:pPr>
            <a:r>
              <a:rPr lang="fr-CH" sz="2000" dirty="0">
                <a:effectLst/>
                <a:latin typeface="TimesNewRoman"/>
              </a:rPr>
              <a:t>aux moniteurs de conduite; </a:t>
            </a:r>
          </a:p>
          <a:p>
            <a:pPr>
              <a:buFont typeface="+mj-lt"/>
              <a:buAutoNum type="arabicPeriod"/>
            </a:pPr>
            <a:r>
              <a:rPr lang="fr-CH" sz="2000" dirty="0">
                <a:effectLst/>
                <a:latin typeface="TimesNewRoman"/>
              </a:rPr>
              <a:t>aux titulaires d’un permis d’</a:t>
            </a:r>
            <a:r>
              <a:rPr lang="fr-CH" sz="2000" dirty="0" err="1">
                <a:effectLst/>
                <a:latin typeface="TimesNewRoman"/>
              </a:rPr>
              <a:t>élève</a:t>
            </a:r>
            <a:r>
              <a:rPr lang="fr-CH" sz="2000" dirty="0">
                <a:effectLst/>
                <a:latin typeface="TimesNewRoman"/>
              </a:rPr>
              <a:t> conducteur; </a:t>
            </a:r>
          </a:p>
          <a:p>
            <a:pPr>
              <a:buFont typeface="+mj-lt"/>
              <a:buAutoNum type="arabicPeriod"/>
            </a:pPr>
            <a:r>
              <a:rPr lang="fr-CH" sz="2000" dirty="0">
                <a:effectLst/>
                <a:latin typeface="TimesNewRoman"/>
              </a:rPr>
              <a:t>aux personnes qui accompagnent un </a:t>
            </a:r>
            <a:r>
              <a:rPr lang="fr-CH" sz="2000" dirty="0" err="1">
                <a:effectLst/>
                <a:latin typeface="TimesNewRoman"/>
              </a:rPr>
              <a:t>élève</a:t>
            </a:r>
            <a:r>
              <a:rPr lang="fr-CH" sz="2000" dirty="0">
                <a:effectLst/>
                <a:latin typeface="TimesNewRoman"/>
              </a:rPr>
              <a:t> conducteur lors de courses d’apprentissage; </a:t>
            </a:r>
          </a:p>
          <a:p>
            <a:pPr>
              <a:buFont typeface="+mj-lt"/>
              <a:buAutoNum type="arabicPeriod"/>
            </a:pPr>
            <a:r>
              <a:rPr lang="fr-CH" sz="2000" dirty="0">
                <a:effectLst/>
                <a:latin typeface="TimesNewRoman"/>
              </a:rPr>
              <a:t>aux titulaires d’un permis de conduire à l’essai.109 </a:t>
            </a:r>
          </a:p>
          <a:p>
            <a:endParaRPr lang="fr-FR" b="1" dirty="0"/>
          </a:p>
        </p:txBody>
      </p:sp>
    </p:spTree>
    <p:extLst>
      <p:ext uri="{BB962C8B-B14F-4D97-AF65-F5344CB8AC3E}">
        <p14:creationId xmlns:p14="http://schemas.microsoft.com/office/powerpoint/2010/main" val="47025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9D2EE4-1EC6-9A4D-AFD7-7FB5EF9A3517}"/>
              </a:ext>
            </a:extLst>
          </p:cNvPr>
          <p:cNvSpPr>
            <a:spLocks noGrp="1"/>
          </p:cNvSpPr>
          <p:nvPr>
            <p:ph type="title"/>
          </p:nvPr>
        </p:nvSpPr>
        <p:spPr>
          <a:xfrm>
            <a:off x="366756" y="477998"/>
            <a:ext cx="5221185" cy="975510"/>
          </a:xfrm>
        </p:spPr>
        <p:txBody>
          <a:bodyPr vert="horz" lIns="91440" tIns="45720" rIns="91440" bIns="45720" rtlCol="0" anchor="b">
            <a:normAutofit/>
          </a:bodyPr>
          <a:lstStyle/>
          <a:p>
            <a:pPr algn="ctr"/>
            <a:r>
              <a:rPr lang="en-US" sz="6000" kern="1200" dirty="0">
                <a:latin typeface="+mj-lt"/>
                <a:ea typeface="+mj-ea"/>
                <a:cs typeface="+mj-cs"/>
              </a:rPr>
              <a:t>Les drogues</a:t>
            </a:r>
          </a:p>
        </p:txBody>
      </p:sp>
      <p:sp>
        <p:nvSpPr>
          <p:cNvPr id="3" name="Espace réservé du contenu 2">
            <a:extLst>
              <a:ext uri="{FF2B5EF4-FFF2-40B4-BE49-F238E27FC236}">
                <a16:creationId xmlns:a16="http://schemas.microsoft.com/office/drawing/2014/main" id="{23065A30-EBC0-3244-A96E-083ABFDA8B97}"/>
              </a:ext>
            </a:extLst>
          </p:cNvPr>
          <p:cNvSpPr>
            <a:spLocks noGrp="1"/>
          </p:cNvSpPr>
          <p:nvPr>
            <p:ph idx="1"/>
          </p:nvPr>
        </p:nvSpPr>
        <p:spPr>
          <a:xfrm>
            <a:off x="6797950" y="1753167"/>
            <a:ext cx="5221185" cy="1380733"/>
          </a:xfrm>
        </p:spPr>
        <p:txBody>
          <a:bodyPr vert="horz" lIns="91440" tIns="45720" rIns="91440" bIns="45720" rtlCol="0" anchor="t">
            <a:normAutofit/>
          </a:bodyPr>
          <a:lstStyle/>
          <a:p>
            <a:pPr marL="0" indent="0" algn="ctr">
              <a:buNone/>
            </a:pPr>
            <a:r>
              <a:rPr lang="en-US" sz="2400" kern="1200" dirty="0">
                <a:latin typeface="+mn-lt"/>
                <a:ea typeface="+mn-ea"/>
                <a:cs typeface="+mn-cs"/>
              </a:rPr>
              <a:t>Comme pour </a:t>
            </a:r>
            <a:r>
              <a:rPr lang="en-US" sz="2400" kern="1200" dirty="0" err="1">
                <a:latin typeface="+mn-lt"/>
                <a:ea typeface="+mn-ea"/>
                <a:cs typeface="+mn-cs"/>
              </a:rPr>
              <a:t>l’alcool</a:t>
            </a:r>
            <a:r>
              <a:rPr lang="en-US" sz="2400" kern="1200" dirty="0">
                <a:latin typeface="+mn-lt"/>
                <a:ea typeface="+mn-ea"/>
                <a:cs typeface="+mn-cs"/>
              </a:rPr>
              <a:t>, </a:t>
            </a:r>
            <a:r>
              <a:rPr lang="en-US" sz="2400" kern="1200" dirty="0" err="1">
                <a:latin typeface="+mn-lt"/>
                <a:ea typeface="+mn-ea"/>
                <a:cs typeface="+mn-cs"/>
              </a:rPr>
              <a:t>tous</a:t>
            </a:r>
            <a:r>
              <a:rPr lang="en-US" sz="2400" kern="1200" dirty="0">
                <a:latin typeface="+mn-lt"/>
                <a:ea typeface="+mn-ea"/>
                <a:cs typeface="+mn-cs"/>
              </a:rPr>
              <a:t> types de substances </a:t>
            </a:r>
            <a:r>
              <a:rPr lang="en-US" sz="2400" kern="1200" dirty="0" err="1">
                <a:latin typeface="+mn-lt"/>
                <a:ea typeface="+mn-ea"/>
                <a:cs typeface="+mn-cs"/>
              </a:rPr>
              <a:t>psychotropes</a:t>
            </a:r>
            <a:r>
              <a:rPr lang="en-US" sz="2400" kern="1200" dirty="0">
                <a:latin typeface="+mn-lt"/>
                <a:ea typeface="+mn-ea"/>
                <a:cs typeface="+mn-cs"/>
              </a:rPr>
              <a:t> son </a:t>
            </a:r>
            <a:r>
              <a:rPr lang="en-US" sz="2400" kern="1200" dirty="0" err="1">
                <a:latin typeface="+mn-lt"/>
                <a:ea typeface="+mn-ea"/>
                <a:cs typeface="+mn-cs"/>
              </a:rPr>
              <a:t>interdites</a:t>
            </a:r>
            <a:r>
              <a:rPr lang="en-US" sz="2400" kern="1200" dirty="0">
                <a:latin typeface="+mn-lt"/>
                <a:ea typeface="+mn-ea"/>
                <a:cs typeface="+mn-cs"/>
              </a:rPr>
              <a:t> derrière le volant!</a:t>
            </a:r>
          </a:p>
        </p:txBody>
      </p:sp>
      <p:pic>
        <p:nvPicPr>
          <p:cNvPr id="5122" name="Picture 2" descr="Alcool, Cannabis, drogues: les risques au volant">
            <a:extLst>
              <a:ext uri="{FF2B5EF4-FFF2-40B4-BE49-F238E27FC236}">
                <a16:creationId xmlns:a16="http://schemas.microsoft.com/office/drawing/2014/main" id="{7B2C4081-9F1C-DCA1-119F-07F4649DE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7192" y="3391946"/>
            <a:ext cx="3822700" cy="21209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ccusations Criminelles: Drogue au volant - Riendeau Avocats">
            <a:extLst>
              <a:ext uri="{FF2B5EF4-FFF2-40B4-BE49-F238E27FC236}">
                <a16:creationId xmlns:a16="http://schemas.microsoft.com/office/drawing/2014/main" id="{314F4D77-7005-7DDB-ED1F-476D21E32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90" y="1649530"/>
            <a:ext cx="5798598" cy="386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7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423D80-69D8-DB41-84B9-38C8706B458F}"/>
              </a:ext>
            </a:extLst>
          </p:cNvPr>
          <p:cNvSpPr>
            <a:spLocks noGrp="1"/>
          </p:cNvSpPr>
          <p:nvPr>
            <p:ph type="title"/>
          </p:nvPr>
        </p:nvSpPr>
        <p:spPr>
          <a:xfrm>
            <a:off x="406629" y="157764"/>
            <a:ext cx="4083432" cy="973521"/>
          </a:xfrm>
        </p:spPr>
        <p:txBody>
          <a:bodyPr>
            <a:normAutofit/>
          </a:bodyPr>
          <a:lstStyle/>
          <a:p>
            <a:r>
              <a:rPr lang="fr-FR" dirty="0"/>
              <a:t>Les médicaments</a:t>
            </a:r>
          </a:p>
        </p:txBody>
      </p:sp>
      <p:pic>
        <p:nvPicPr>
          <p:cNvPr id="4100" name="Picture 4" descr="Médicaments Et Conduite : Effets Et Risques | EVS - code de la route en  ligne">
            <a:extLst>
              <a:ext uri="{FF2B5EF4-FFF2-40B4-BE49-F238E27FC236}">
                <a16:creationId xmlns:a16="http://schemas.microsoft.com/office/drawing/2014/main" id="{BBDBC00F-60AA-B458-3700-562301084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131285"/>
            <a:ext cx="9829800" cy="417766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édicaments et conduite: connaissez les risques! | Touring">
            <a:extLst>
              <a:ext uri="{FF2B5EF4-FFF2-40B4-BE49-F238E27FC236}">
                <a16:creationId xmlns:a16="http://schemas.microsoft.com/office/drawing/2014/main" id="{0901B523-6C5A-85DD-B22A-C5819FDED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0609" y="5109766"/>
            <a:ext cx="3814762" cy="158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51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10;&#10;Description générée automatiquement">
            <a:extLst>
              <a:ext uri="{FF2B5EF4-FFF2-40B4-BE49-F238E27FC236}">
                <a16:creationId xmlns:a16="http://schemas.microsoft.com/office/drawing/2014/main" id="{2F3A484D-540B-3F44-84E5-BB9293F4D67E}"/>
              </a:ext>
            </a:extLst>
          </p:cNvPr>
          <p:cNvPicPr>
            <a:picLocks noChangeAspect="1"/>
          </p:cNvPicPr>
          <p:nvPr/>
        </p:nvPicPr>
        <p:blipFill>
          <a:blip r:embed="rId2"/>
          <a:stretch>
            <a:fillRect/>
          </a:stretch>
        </p:blipFill>
        <p:spPr>
          <a:xfrm>
            <a:off x="3405361" y="0"/>
            <a:ext cx="5381277" cy="6858000"/>
          </a:xfrm>
          <a:prstGeom prst="rect">
            <a:avLst/>
          </a:prstGeom>
        </p:spPr>
      </p:pic>
      <p:sp>
        <p:nvSpPr>
          <p:cNvPr id="10" name="ZoneTexte 9">
            <a:extLst>
              <a:ext uri="{FF2B5EF4-FFF2-40B4-BE49-F238E27FC236}">
                <a16:creationId xmlns:a16="http://schemas.microsoft.com/office/drawing/2014/main" id="{A8B19658-3814-C644-B443-0926D3ADC1B3}"/>
              </a:ext>
            </a:extLst>
          </p:cNvPr>
          <p:cNvSpPr txBox="1"/>
          <p:nvPr/>
        </p:nvSpPr>
        <p:spPr>
          <a:xfrm>
            <a:off x="3714750" y="942975"/>
            <a:ext cx="3728328" cy="646331"/>
          </a:xfrm>
          <a:prstGeom prst="rect">
            <a:avLst/>
          </a:prstGeom>
          <a:noFill/>
        </p:spPr>
        <p:txBody>
          <a:bodyPr wrap="none" rtlCol="0">
            <a:spAutoFit/>
          </a:bodyPr>
          <a:lstStyle/>
          <a:p>
            <a:r>
              <a:rPr lang="fr-FR" sz="1200" dirty="0"/>
              <a:t>La digestion se fait plus facilement</a:t>
            </a:r>
          </a:p>
          <a:p>
            <a:r>
              <a:rPr lang="fr-FR" sz="1200" dirty="0"/>
              <a:t>Cela évite de surcharger son estomac et d’avoir de</a:t>
            </a:r>
          </a:p>
          <a:p>
            <a:r>
              <a:rPr lang="fr-FR" sz="1200" dirty="0"/>
              <a:t> l’énergie constante</a:t>
            </a:r>
          </a:p>
        </p:txBody>
      </p:sp>
      <p:sp>
        <p:nvSpPr>
          <p:cNvPr id="11" name="ZoneTexte 10">
            <a:extLst>
              <a:ext uri="{FF2B5EF4-FFF2-40B4-BE49-F238E27FC236}">
                <a16:creationId xmlns:a16="http://schemas.microsoft.com/office/drawing/2014/main" id="{20303578-29BF-7C4D-9DD1-63308015142C}"/>
              </a:ext>
            </a:extLst>
          </p:cNvPr>
          <p:cNvSpPr txBox="1"/>
          <p:nvPr/>
        </p:nvSpPr>
        <p:spPr>
          <a:xfrm>
            <a:off x="3714750" y="2057400"/>
            <a:ext cx="2830327" cy="1200329"/>
          </a:xfrm>
          <a:prstGeom prst="rect">
            <a:avLst/>
          </a:prstGeom>
          <a:noFill/>
        </p:spPr>
        <p:txBody>
          <a:bodyPr wrap="none" rtlCol="0">
            <a:spAutoFit/>
          </a:bodyPr>
          <a:lstStyle/>
          <a:p>
            <a:r>
              <a:rPr lang="fr-FR" sz="1200" dirty="0"/>
              <a:t>Avoir une bonne hygiène de sommeil</a:t>
            </a:r>
          </a:p>
          <a:p>
            <a:endParaRPr lang="fr-FR" sz="1200" dirty="0"/>
          </a:p>
          <a:p>
            <a:r>
              <a:rPr lang="fr-FR" sz="1200" dirty="0"/>
              <a:t>Respecter une alimentation correct</a:t>
            </a:r>
          </a:p>
          <a:p>
            <a:endParaRPr lang="fr-FR" sz="1200" dirty="0"/>
          </a:p>
          <a:p>
            <a:r>
              <a:rPr lang="fr-FR" sz="1200" dirty="0"/>
              <a:t>Faire des pauses en cas de besoin!</a:t>
            </a:r>
          </a:p>
          <a:p>
            <a:endParaRPr lang="fr-FR" sz="1200" dirty="0"/>
          </a:p>
        </p:txBody>
      </p:sp>
      <p:sp>
        <p:nvSpPr>
          <p:cNvPr id="12" name="ZoneTexte 11">
            <a:extLst>
              <a:ext uri="{FF2B5EF4-FFF2-40B4-BE49-F238E27FC236}">
                <a16:creationId xmlns:a16="http://schemas.microsoft.com/office/drawing/2014/main" id="{FD975103-E118-104E-8629-1E3BBFBAE89E}"/>
              </a:ext>
            </a:extLst>
          </p:cNvPr>
          <p:cNvSpPr txBox="1"/>
          <p:nvPr/>
        </p:nvSpPr>
        <p:spPr>
          <a:xfrm>
            <a:off x="3714750" y="3587323"/>
            <a:ext cx="4282134" cy="276999"/>
          </a:xfrm>
          <a:prstGeom prst="rect">
            <a:avLst/>
          </a:prstGeom>
          <a:noFill/>
        </p:spPr>
        <p:txBody>
          <a:bodyPr wrap="none" rtlCol="0">
            <a:spAutoFit/>
          </a:bodyPr>
          <a:lstStyle/>
          <a:p>
            <a:r>
              <a:rPr lang="fr-FR" sz="1200" dirty="0"/>
              <a:t>Non bien au contraire il facilite les risques de somnolence!</a:t>
            </a:r>
          </a:p>
        </p:txBody>
      </p:sp>
      <p:sp>
        <p:nvSpPr>
          <p:cNvPr id="13" name="ZoneTexte 12">
            <a:extLst>
              <a:ext uri="{FF2B5EF4-FFF2-40B4-BE49-F238E27FC236}">
                <a16:creationId xmlns:a16="http://schemas.microsoft.com/office/drawing/2014/main" id="{CC18C090-DB5D-2B41-9E7D-76864F09E04B}"/>
              </a:ext>
            </a:extLst>
          </p:cNvPr>
          <p:cNvSpPr txBox="1"/>
          <p:nvPr/>
        </p:nvSpPr>
        <p:spPr>
          <a:xfrm>
            <a:off x="3714750" y="4794081"/>
            <a:ext cx="4010713" cy="276999"/>
          </a:xfrm>
          <a:prstGeom prst="rect">
            <a:avLst/>
          </a:prstGeom>
          <a:noFill/>
        </p:spPr>
        <p:txBody>
          <a:bodyPr wrap="none" rtlCol="0">
            <a:spAutoFit/>
          </a:bodyPr>
          <a:lstStyle/>
          <a:p>
            <a:r>
              <a:rPr lang="fr-FR" sz="1200" dirty="0"/>
              <a:t>Au minimum 1,5 litre d’eau , à boire par petite gorgées</a:t>
            </a:r>
          </a:p>
        </p:txBody>
      </p:sp>
      <p:sp>
        <p:nvSpPr>
          <p:cNvPr id="14" name="ZoneTexte 13">
            <a:extLst>
              <a:ext uri="{FF2B5EF4-FFF2-40B4-BE49-F238E27FC236}">
                <a16:creationId xmlns:a16="http://schemas.microsoft.com/office/drawing/2014/main" id="{A29B70D6-70EB-EF45-8FDF-48F349B17A7C}"/>
              </a:ext>
            </a:extLst>
          </p:cNvPr>
          <p:cNvSpPr txBox="1"/>
          <p:nvPr/>
        </p:nvSpPr>
        <p:spPr>
          <a:xfrm>
            <a:off x="3714750" y="5753307"/>
            <a:ext cx="3305136" cy="1015663"/>
          </a:xfrm>
          <a:prstGeom prst="rect">
            <a:avLst/>
          </a:prstGeom>
          <a:noFill/>
        </p:spPr>
        <p:txBody>
          <a:bodyPr wrap="none" rtlCol="0">
            <a:spAutoFit/>
          </a:bodyPr>
          <a:lstStyle/>
          <a:p>
            <a:r>
              <a:rPr lang="fr-FR" sz="1200" dirty="0"/>
              <a:t>Rester détendu</a:t>
            </a:r>
          </a:p>
          <a:p>
            <a:endParaRPr lang="fr-FR" sz="1200" dirty="0"/>
          </a:p>
          <a:p>
            <a:r>
              <a:rPr lang="fr-FR" sz="1200" dirty="0"/>
              <a:t>Essayer d’interrompre les pensées négatives</a:t>
            </a:r>
          </a:p>
          <a:p>
            <a:endParaRPr lang="fr-FR" sz="1200" dirty="0"/>
          </a:p>
          <a:p>
            <a:r>
              <a:rPr lang="fr-FR" sz="1200" dirty="0"/>
              <a:t>Faire des exercices respiratoires</a:t>
            </a:r>
          </a:p>
        </p:txBody>
      </p:sp>
      <p:sp>
        <p:nvSpPr>
          <p:cNvPr id="15" name="ZoneTexte 14">
            <a:extLst>
              <a:ext uri="{FF2B5EF4-FFF2-40B4-BE49-F238E27FC236}">
                <a16:creationId xmlns:a16="http://schemas.microsoft.com/office/drawing/2014/main" id="{F2643020-02A0-3E4A-9381-1E979E9B8021}"/>
              </a:ext>
            </a:extLst>
          </p:cNvPr>
          <p:cNvSpPr txBox="1"/>
          <p:nvPr/>
        </p:nvSpPr>
        <p:spPr>
          <a:xfrm>
            <a:off x="9944100" y="3128963"/>
            <a:ext cx="1716175" cy="369332"/>
          </a:xfrm>
          <a:prstGeom prst="rect">
            <a:avLst/>
          </a:prstGeom>
          <a:noFill/>
        </p:spPr>
        <p:txBody>
          <a:bodyPr wrap="none" rtlCol="0">
            <a:spAutoFit/>
          </a:bodyPr>
          <a:lstStyle/>
          <a:p>
            <a:r>
              <a:rPr lang="fr-FR" dirty="0"/>
              <a:t>Fin du module</a:t>
            </a:r>
          </a:p>
        </p:txBody>
      </p:sp>
    </p:spTree>
    <p:extLst>
      <p:ext uri="{BB962C8B-B14F-4D97-AF65-F5344CB8AC3E}">
        <p14:creationId xmlns:p14="http://schemas.microsoft.com/office/powerpoint/2010/main" val="360655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anim calcmode="lin" valueType="num">
                                      <p:cBhvr>
                                        <p:cTn id="38" dur="2000" fill="hold"/>
                                        <p:tgtEl>
                                          <p:spTgt spid="15"/>
                                        </p:tgtEl>
                                        <p:attrNameLst>
                                          <p:attrName>ppt_w</p:attrName>
                                        </p:attrNameLst>
                                      </p:cBhvr>
                                      <p:tavLst>
                                        <p:tav tm="0" fmla="#ppt_w*sin(2.5*pi*$)">
                                          <p:val>
                                            <p:fltVal val="0"/>
                                          </p:val>
                                        </p:tav>
                                        <p:tav tm="100000">
                                          <p:val>
                                            <p:fltVal val="1"/>
                                          </p:val>
                                        </p:tav>
                                      </p:tavLst>
                                    </p:anim>
                                    <p:anim calcmode="lin" valueType="num">
                                      <p:cBhvr>
                                        <p:cTn id="3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DA5764-406E-D946-8B96-D40C43E41E8D}"/>
              </a:ext>
            </a:extLst>
          </p:cNvPr>
          <p:cNvSpPr>
            <a:spLocks noGrp="1"/>
          </p:cNvSpPr>
          <p:nvPr>
            <p:ph type="title"/>
          </p:nvPr>
        </p:nvSpPr>
        <p:spPr>
          <a:xfrm>
            <a:off x="686834" y="1153572"/>
            <a:ext cx="3200400" cy="4461163"/>
          </a:xfrm>
        </p:spPr>
        <p:txBody>
          <a:bodyPr>
            <a:normAutofit/>
          </a:bodyPr>
          <a:lstStyle/>
          <a:p>
            <a:r>
              <a:rPr lang="fr-FR" dirty="0"/>
              <a:t>Reconnaitre le stress</a:t>
            </a:r>
          </a:p>
        </p:txBody>
      </p:sp>
      <p:sp>
        <p:nvSpPr>
          <p:cNvPr id="3" name="Espace réservé du contenu 2">
            <a:extLst>
              <a:ext uri="{FF2B5EF4-FFF2-40B4-BE49-F238E27FC236}">
                <a16:creationId xmlns:a16="http://schemas.microsoft.com/office/drawing/2014/main" id="{A2E24CE9-151E-2A4C-859A-56CD530086E6}"/>
              </a:ext>
            </a:extLst>
          </p:cNvPr>
          <p:cNvSpPr>
            <a:spLocks noGrp="1"/>
          </p:cNvSpPr>
          <p:nvPr>
            <p:ph idx="1"/>
          </p:nvPr>
        </p:nvSpPr>
        <p:spPr>
          <a:xfrm>
            <a:off x="4447308" y="591344"/>
            <a:ext cx="6906491" cy="5585619"/>
          </a:xfrm>
        </p:spPr>
        <p:txBody>
          <a:bodyPr anchor="ctr">
            <a:normAutofit/>
          </a:bodyPr>
          <a:lstStyle/>
          <a:p>
            <a:r>
              <a:rPr lang="fr-FR" dirty="0"/>
              <a:t>On reconnais le stress de différentes manières:</a:t>
            </a:r>
          </a:p>
          <a:p>
            <a:endParaRPr lang="fr-FR" dirty="0"/>
          </a:p>
          <a:p>
            <a:pPr marL="514350" indent="-514350">
              <a:buFont typeface="+mj-lt"/>
              <a:buAutoNum type="arabicPeriod"/>
            </a:pPr>
            <a:r>
              <a:rPr lang="fr-FR" dirty="0"/>
              <a:t>Niveau cognitif (pensée)</a:t>
            </a:r>
          </a:p>
          <a:p>
            <a:pPr marL="514350" indent="-514350">
              <a:buFont typeface="+mj-lt"/>
              <a:buAutoNum type="arabicPeriod"/>
            </a:pPr>
            <a:r>
              <a:rPr lang="fr-FR" dirty="0"/>
              <a:t>Niveau végétatif (nerfs, hormones)</a:t>
            </a:r>
          </a:p>
          <a:p>
            <a:pPr marL="514350" indent="-514350">
              <a:buFont typeface="+mj-lt"/>
              <a:buAutoNum type="arabicPeriod"/>
            </a:pPr>
            <a:r>
              <a:rPr lang="fr-FR" dirty="0"/>
              <a:t>Niveau émotionnel (sentiments)</a:t>
            </a:r>
          </a:p>
          <a:p>
            <a:pPr marL="514350" indent="-514350">
              <a:buFont typeface="+mj-lt"/>
              <a:buAutoNum type="arabicPeriod"/>
            </a:pPr>
            <a:r>
              <a:rPr lang="fr-FR" dirty="0"/>
              <a:t>Niveau physique (tension musculaires)</a:t>
            </a:r>
          </a:p>
        </p:txBody>
      </p:sp>
    </p:spTree>
    <p:extLst>
      <p:ext uri="{BB962C8B-B14F-4D97-AF65-F5344CB8AC3E}">
        <p14:creationId xmlns:p14="http://schemas.microsoft.com/office/powerpoint/2010/main" val="2125222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C2B78D-011D-7C43-B8B9-D410007D8D5F}"/>
              </a:ext>
            </a:extLst>
          </p:cNvPr>
          <p:cNvSpPr>
            <a:spLocks noGrp="1"/>
          </p:cNvSpPr>
          <p:nvPr>
            <p:ph type="title"/>
          </p:nvPr>
        </p:nvSpPr>
        <p:spPr>
          <a:xfrm>
            <a:off x="421328" y="1194017"/>
            <a:ext cx="5087631" cy="2387600"/>
          </a:xfrm>
        </p:spPr>
        <p:txBody>
          <a:bodyPr vert="horz" lIns="91440" tIns="45720" rIns="91440" bIns="45720" rtlCol="0" anchor="b">
            <a:normAutofit/>
          </a:bodyPr>
          <a:lstStyle/>
          <a:p>
            <a:pPr algn="ctr"/>
            <a:r>
              <a:rPr lang="en-US" sz="6000" kern="1200" dirty="0">
                <a:latin typeface="+mj-lt"/>
                <a:ea typeface="+mj-ea"/>
                <a:cs typeface="+mj-cs"/>
              </a:rPr>
              <a:t>Les </a:t>
            </a:r>
            <a:r>
              <a:rPr lang="en-US" sz="6000" kern="1200" dirty="0" err="1">
                <a:latin typeface="+mj-lt"/>
                <a:ea typeface="+mj-ea"/>
                <a:cs typeface="+mj-cs"/>
              </a:rPr>
              <a:t>signes</a:t>
            </a:r>
            <a:r>
              <a:rPr lang="en-US" sz="6000" kern="1200" dirty="0">
                <a:latin typeface="+mj-lt"/>
                <a:ea typeface="+mj-ea"/>
                <a:cs typeface="+mj-cs"/>
              </a:rPr>
              <a:t> du stress</a:t>
            </a:r>
          </a:p>
        </p:txBody>
      </p:sp>
      <p:pic>
        <p:nvPicPr>
          <p:cNvPr id="5" name="Image 4" descr="Une image contenant texte&#10;&#10;Description générée automatiquement">
            <a:extLst>
              <a:ext uri="{FF2B5EF4-FFF2-40B4-BE49-F238E27FC236}">
                <a16:creationId xmlns:a16="http://schemas.microsoft.com/office/drawing/2014/main" id="{6C1F7671-B45D-DA44-8722-BF1B5EC6897D}"/>
              </a:ext>
            </a:extLst>
          </p:cNvPr>
          <p:cNvPicPr>
            <a:picLocks noChangeAspect="1"/>
          </p:cNvPicPr>
          <p:nvPr/>
        </p:nvPicPr>
        <p:blipFill>
          <a:blip r:embed="rId2"/>
          <a:stretch>
            <a:fillRect/>
          </a:stretch>
        </p:blipFill>
        <p:spPr>
          <a:xfrm>
            <a:off x="5312790" y="543957"/>
            <a:ext cx="6583400" cy="4772965"/>
          </a:xfrm>
          <a:custGeom>
            <a:avLst/>
            <a:gdLst/>
            <a:ahLst/>
            <a:cxnLst/>
            <a:rect l="l" t="t" r="r" b="b"/>
            <a:pathLst>
              <a:path w="5051479" h="5503900">
                <a:moveTo>
                  <a:pt x="151948" y="0"/>
                </a:moveTo>
                <a:lnTo>
                  <a:pt x="4899531" y="0"/>
                </a:lnTo>
                <a:cubicBezTo>
                  <a:pt x="4983450" y="0"/>
                  <a:pt x="5051479" y="68029"/>
                  <a:pt x="5051479" y="151948"/>
                </a:cubicBezTo>
                <a:lnTo>
                  <a:pt x="5051479" y="5351952"/>
                </a:lnTo>
                <a:cubicBezTo>
                  <a:pt x="5051479" y="5435871"/>
                  <a:pt x="4983450" y="5503900"/>
                  <a:pt x="4899531" y="5503900"/>
                </a:cubicBezTo>
                <a:lnTo>
                  <a:pt x="151948" y="5503900"/>
                </a:lnTo>
                <a:cubicBezTo>
                  <a:pt x="68029" y="5503900"/>
                  <a:pt x="0" y="5435871"/>
                  <a:pt x="0" y="5351952"/>
                </a:cubicBezTo>
                <a:lnTo>
                  <a:pt x="0" y="151948"/>
                </a:lnTo>
                <a:cubicBezTo>
                  <a:pt x="0" y="68029"/>
                  <a:pt x="68029" y="0"/>
                  <a:pt x="151948" y="0"/>
                </a:cubicBezTo>
                <a:close/>
              </a:path>
            </a:pathLst>
          </a:custGeom>
        </p:spPr>
      </p:pic>
    </p:spTree>
    <p:extLst>
      <p:ext uri="{BB962C8B-B14F-4D97-AF65-F5344CB8AC3E}">
        <p14:creationId xmlns:p14="http://schemas.microsoft.com/office/powerpoint/2010/main" val="368549482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9D5724-4BC5-2F48-8323-EFE7CA497EF4}"/>
              </a:ext>
            </a:extLst>
          </p:cNvPr>
          <p:cNvSpPr>
            <a:spLocks noGrp="1"/>
          </p:cNvSpPr>
          <p:nvPr>
            <p:ph type="title"/>
          </p:nvPr>
        </p:nvSpPr>
        <p:spPr>
          <a:xfrm>
            <a:off x="686834" y="1153572"/>
            <a:ext cx="3200400" cy="4461163"/>
          </a:xfrm>
        </p:spPr>
        <p:txBody>
          <a:bodyPr>
            <a:normAutofit/>
          </a:bodyPr>
          <a:lstStyle/>
          <a:p>
            <a:r>
              <a:rPr lang="fr-FR" dirty="0"/>
              <a:t>Causes du stress sur la route</a:t>
            </a:r>
          </a:p>
        </p:txBody>
      </p:sp>
      <p:sp>
        <p:nvSpPr>
          <p:cNvPr id="3" name="Espace réservé du contenu 2">
            <a:extLst>
              <a:ext uri="{FF2B5EF4-FFF2-40B4-BE49-F238E27FC236}">
                <a16:creationId xmlns:a16="http://schemas.microsoft.com/office/drawing/2014/main" id="{39D4769D-4F71-8E4A-A825-E111037EA4A9}"/>
              </a:ext>
            </a:extLst>
          </p:cNvPr>
          <p:cNvSpPr>
            <a:spLocks noGrp="1"/>
          </p:cNvSpPr>
          <p:nvPr>
            <p:ph idx="1"/>
          </p:nvPr>
        </p:nvSpPr>
        <p:spPr>
          <a:xfrm>
            <a:off x="4447308" y="591344"/>
            <a:ext cx="6906491" cy="5585619"/>
          </a:xfrm>
        </p:spPr>
        <p:txBody>
          <a:bodyPr anchor="ctr">
            <a:normAutofit/>
          </a:bodyPr>
          <a:lstStyle/>
          <a:p>
            <a:r>
              <a:rPr lang="fr-FR" dirty="0"/>
              <a:t>Problèmes privé</a:t>
            </a:r>
          </a:p>
          <a:p>
            <a:r>
              <a:rPr lang="fr-FR" dirty="0"/>
              <a:t>Problème professionnel</a:t>
            </a:r>
          </a:p>
          <a:p>
            <a:r>
              <a:rPr lang="fr-FR" dirty="0"/>
              <a:t>Problème de santé</a:t>
            </a:r>
          </a:p>
          <a:p>
            <a:r>
              <a:rPr lang="fr-FR" dirty="0"/>
              <a:t>La circulation routière</a:t>
            </a:r>
          </a:p>
          <a:p>
            <a:r>
              <a:rPr lang="fr-FR" dirty="0"/>
              <a:t>Le bruit</a:t>
            </a:r>
          </a:p>
          <a:p>
            <a:r>
              <a:rPr lang="fr-FR" dirty="0"/>
              <a:t>Conversation pendant la conduite</a:t>
            </a:r>
          </a:p>
          <a:p>
            <a:r>
              <a:rPr lang="fr-FR" dirty="0"/>
              <a:t>Appels téléphoniques durant le trajet</a:t>
            </a:r>
          </a:p>
          <a:p>
            <a:r>
              <a:rPr lang="fr-FR" dirty="0"/>
              <a:t>…</a:t>
            </a:r>
          </a:p>
        </p:txBody>
      </p:sp>
    </p:spTree>
    <p:extLst>
      <p:ext uri="{BB962C8B-B14F-4D97-AF65-F5344CB8AC3E}">
        <p14:creationId xmlns:p14="http://schemas.microsoft.com/office/powerpoint/2010/main" val="2254586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1319</Words>
  <Application>Microsoft Macintosh PowerPoint</Application>
  <PresentationFormat>Grand écran</PresentationFormat>
  <Paragraphs>221</Paragraphs>
  <Slides>68</Slides>
  <Notes>3</Notes>
  <HiddenSlides>0</HiddenSlides>
  <MMClips>4</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68</vt:i4>
      </vt:variant>
    </vt:vector>
  </HeadingPairs>
  <TitlesOfParts>
    <vt:vector size="75" baseType="lpstr">
      <vt:lpstr>Arial</vt:lpstr>
      <vt:lpstr>Avenir Next LT Pro</vt:lpstr>
      <vt:lpstr>Calibri</vt:lpstr>
      <vt:lpstr>TimesNewRoman</vt:lpstr>
      <vt:lpstr>Tw Cen MT</vt:lpstr>
      <vt:lpstr>Wingdings</vt:lpstr>
      <vt:lpstr>ShapesVTI</vt:lpstr>
      <vt:lpstr>Prévention des dommages sanitaires</vt:lpstr>
      <vt:lpstr>L’ergonomie Adapter le travail aux personnes</vt:lpstr>
      <vt:lpstr>Charge</vt:lpstr>
      <vt:lpstr>Le stress!</vt:lpstr>
      <vt:lpstr>Le stress</vt:lpstr>
      <vt:lpstr>Le stress</vt:lpstr>
      <vt:lpstr>Reconnaitre le stress</vt:lpstr>
      <vt:lpstr>Les signes du stress</vt:lpstr>
      <vt:lpstr>Causes du stress sur la route</vt:lpstr>
      <vt:lpstr>Questions</vt:lpstr>
      <vt:lpstr>Comment réduire le stress au volant?</vt:lpstr>
      <vt:lpstr>Comment éviter le stress?</vt:lpstr>
      <vt:lpstr>La colonne vertébrale</vt:lpstr>
      <vt:lpstr>La bonne position…</vt:lpstr>
      <vt:lpstr>Les aides à la manutention</vt:lpstr>
      <vt:lpstr>Réglage du siège</vt:lpstr>
      <vt:lpstr>Activités bonnes pour le dos</vt:lpstr>
      <vt:lpstr>Bon mais à certaines conditions</vt:lpstr>
      <vt:lpstr>Mauvais pour le dos</vt:lpstr>
      <vt:lpstr>Risques de chutes</vt:lpstr>
      <vt:lpstr>Monter et descendre de la cabine</vt:lpstr>
      <vt:lpstr>Les accidents de travail…</vt:lpstr>
      <vt:lpstr>La signalisation</vt:lpstr>
      <vt:lpstr>Equipements de protection personnels</vt:lpstr>
      <vt:lpstr>Les équipements</vt:lpstr>
      <vt:lpstr>Les habits de protection</vt:lpstr>
      <vt:lpstr>Divers classes</vt:lpstr>
      <vt:lpstr>Présentation PowerPoint</vt:lpstr>
      <vt:lpstr>Chaussures de sécurité</vt:lpstr>
      <vt:lpstr>Les chaussures</vt:lpstr>
      <vt:lpstr>Classe S1</vt:lpstr>
      <vt:lpstr>Classe S2</vt:lpstr>
      <vt:lpstr>Classe S3</vt:lpstr>
      <vt:lpstr>Classe S4</vt:lpstr>
      <vt:lpstr>Classe S5</vt:lpstr>
      <vt:lpstr>Les gants</vt:lpstr>
      <vt:lpstr>Les gants spéciaux</vt:lpstr>
      <vt:lpstr>Les casques</vt:lpstr>
      <vt:lpstr>Codes couleurs</vt:lpstr>
      <vt:lpstr>Les casques</vt:lpstr>
      <vt:lpstr>Lunettes &amp; autres</vt:lpstr>
      <vt:lpstr>Les norme SUVA</vt:lpstr>
      <vt:lpstr>Présentation PowerPoint</vt:lpstr>
      <vt:lpstr>Importance d’une bonne constitution physique et mentale</vt:lpstr>
      <vt:lpstr>Alimentation</vt:lpstr>
      <vt:lpstr>La mal-bouffe</vt:lpstr>
      <vt:lpstr>Choisir son alimentation (exemple)</vt:lpstr>
      <vt:lpstr>L’hydratation</vt:lpstr>
      <vt:lpstr>1,5 litre d’eau par jour</vt:lpstr>
      <vt:lpstr>D’où vient l’énergie?</vt:lpstr>
      <vt:lpstr>Le métabolisme du chauffeur</vt:lpstr>
      <vt:lpstr>Le chauffeur de bus</vt:lpstr>
      <vt:lpstr>Le poids</vt:lpstr>
      <vt:lpstr>L’IMC</vt:lpstr>
      <vt:lpstr>Présentation PowerPoint</vt:lpstr>
      <vt:lpstr>La pyramide alimentaire</vt:lpstr>
      <vt:lpstr>La pyramide alimentaire</vt:lpstr>
      <vt:lpstr>La fatigue</vt:lpstr>
      <vt:lpstr>Des performances diverses en fonction de l’heure de la journée…</vt:lpstr>
      <vt:lpstr>Le manque de sommeil</vt:lpstr>
      <vt:lpstr>Mesures contre la fatigue</vt:lpstr>
      <vt:lpstr>L’alcool et autres substances…</vt:lpstr>
      <vt:lpstr>L’alcool au volant</vt:lpstr>
      <vt:lpstr>Une loi et des effets surprenants</vt:lpstr>
      <vt:lpstr>00%ooo</vt:lpstr>
      <vt:lpstr>Les drogues</vt:lpstr>
      <vt:lpstr>Les médicaments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Prévention des dommages sanitaires</dc:title>
  <dc:creator>Robert Küderli</dc:creator>
  <cp:lastModifiedBy>Robert Küderli</cp:lastModifiedBy>
  <cp:revision>25</cp:revision>
  <dcterms:created xsi:type="dcterms:W3CDTF">2020-07-07T09:13:25Z</dcterms:created>
  <dcterms:modified xsi:type="dcterms:W3CDTF">2022-10-27T09:09:28Z</dcterms:modified>
</cp:coreProperties>
</file>