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7" r:id="rId1"/>
  </p:sldMasterIdLst>
  <p:sldIdLst>
    <p:sldId id="257" r:id="rId2"/>
    <p:sldId id="324" r:id="rId3"/>
  </p:sldIdLst>
  <p:sldSz cx="12192000" cy="6858000"/>
  <p:notesSz cx="6796088" cy="9871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3" d="100"/>
          <a:sy n="63" d="100"/>
        </p:scale>
        <p:origin x="19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90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175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950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81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106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85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422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735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258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578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43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33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A8D2CF-AEF5-4AA6-B3BB-BEE087329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270561"/>
            <a:ext cx="8677275" cy="559837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rmAutofit fontScale="90000"/>
          </a:bodyPr>
          <a:lstStyle/>
          <a:p>
            <a:pPr algn="ctr" defTabSz="914400" fontAlgn="base">
              <a:spcAft>
                <a:spcPct val="0"/>
              </a:spcAft>
            </a:pPr>
            <a:r>
              <a:rPr lang="fr-CH" b="1" i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Résumé chaine cinématique 1/2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F3099C-C25B-4A51-A90D-2EAADD56F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53" y="1270468"/>
            <a:ext cx="4695285" cy="5442516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625475" indent="-625475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CH" sz="1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Coûts variables influencés par le chauffeur</a:t>
            </a:r>
          </a:p>
          <a:p>
            <a:pPr marL="625475" indent="-625475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CH" sz="1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Evolution de la norme Euro   depuis 1990</a:t>
            </a:r>
          </a:p>
          <a:p>
            <a:pPr marL="625475" indent="-625475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CH" sz="1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Fonctionnement du moteur</a:t>
            </a:r>
          </a:p>
          <a:p>
            <a:pPr marL="625475" indent="-625475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CH" sz="1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Injection Common Rail (CR)</a:t>
            </a:r>
          </a:p>
          <a:p>
            <a:pPr marL="625475" indent="-625475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CH" sz="1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Turbo</a:t>
            </a:r>
          </a:p>
          <a:p>
            <a:pPr marL="625475" indent="-625475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fr-CH" sz="1800" b="1" i="1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625475" indent="-625475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CH" sz="1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Intercooler</a:t>
            </a:r>
          </a:p>
          <a:p>
            <a:pPr marL="625475" indent="-625475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fr-CH" sz="1800" b="1" i="1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625475" indent="-625475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CH" sz="1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Circuit de refroidissement</a:t>
            </a:r>
          </a:p>
          <a:p>
            <a:pPr marL="625475" indent="-625475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CH" sz="1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La lubrification</a:t>
            </a:r>
          </a:p>
          <a:p>
            <a:pPr marL="625475" indent="-625475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CH" sz="1800" b="1" i="1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Adblue</a:t>
            </a:r>
            <a:endParaRPr lang="fr-CH" sz="1800" b="1" i="1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76639DC2-B956-4302-8A2E-4DF561E100DF}"/>
              </a:ext>
            </a:extLst>
          </p:cNvPr>
          <p:cNvSpPr txBox="1">
            <a:spLocks/>
          </p:cNvSpPr>
          <p:nvPr/>
        </p:nvSpPr>
        <p:spPr>
          <a:xfrm>
            <a:off x="4715839" y="1271486"/>
            <a:ext cx="7455608" cy="5442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fr-FR"/>
            </a:defPPr>
            <a:lvl1pPr marL="625475" indent="-625475" defTabSz="9144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  <a:defRPr b="1" i="1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 algn="ctr" defTabSz="914400" fontAlgn="base">
              <a:spcBef>
                <a:spcPct val="0"/>
              </a:spcBef>
              <a:spcAft>
                <a:spcPct val="0"/>
              </a:spcAft>
              <a:defRPr sz="3600" b="1">
                <a:latin typeface="Arial" charset="0"/>
              </a:defRPr>
            </a:lvl2pPr>
            <a:lvl3pPr algn="ctr" defTabSz="914400" fontAlgn="base">
              <a:spcBef>
                <a:spcPct val="0"/>
              </a:spcBef>
              <a:spcAft>
                <a:spcPct val="0"/>
              </a:spcAft>
              <a:defRPr sz="3600" b="1">
                <a:latin typeface="Arial" charset="0"/>
              </a:defRPr>
            </a:lvl3pPr>
            <a:lvl4pPr algn="ctr" defTabSz="914400" fontAlgn="base">
              <a:spcBef>
                <a:spcPct val="0"/>
              </a:spcBef>
              <a:spcAft>
                <a:spcPct val="0"/>
              </a:spcAft>
              <a:defRPr sz="3600" b="1">
                <a:latin typeface="Arial" charset="0"/>
              </a:defRPr>
            </a:lvl4pPr>
            <a:lvl5pPr algn="ctr" defTabSz="914400" fontAlgn="base">
              <a:spcBef>
                <a:spcPct val="0"/>
              </a:spcBef>
              <a:spcAft>
                <a:spcPct val="0"/>
              </a:spcAft>
              <a:defRPr sz="3600" b="1">
                <a:latin typeface="Arial" charset="0"/>
              </a:defRPr>
            </a:lvl5pPr>
            <a:lvl6pPr defTabSz="914400">
              <a:defRPr sz="3600" b="1">
                <a:latin typeface="Arial" charset="0"/>
              </a:defRPr>
            </a:lvl6pPr>
            <a:lvl7pPr defTabSz="914400">
              <a:defRPr sz="3600" b="1">
                <a:latin typeface="Arial" charset="0"/>
              </a:defRPr>
            </a:lvl7pPr>
            <a:lvl8pPr defTabSz="914400">
              <a:defRPr sz="3600" b="1">
                <a:latin typeface="Arial" charset="0"/>
              </a:defRPr>
            </a:lvl8pPr>
            <a:lvl9pPr defTabSz="914400">
              <a:defRPr sz="3600" b="1">
                <a:latin typeface="Arial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fr-CH" dirty="0"/>
              <a:t>Total 24% (Pneus 3% / Carburant 13% / Maintenance 8%)</a:t>
            </a:r>
          </a:p>
          <a:p>
            <a:pPr>
              <a:lnSpc>
                <a:spcPct val="150000"/>
              </a:lnSpc>
            </a:pPr>
            <a:endParaRPr lang="fr-CH" dirty="0"/>
          </a:p>
          <a:p>
            <a:pPr>
              <a:lnSpc>
                <a:spcPct val="150000"/>
              </a:lnSpc>
            </a:pPr>
            <a:r>
              <a:rPr lang="fr-CH" dirty="0"/>
              <a:t>Euro0 1990 et Euro6 2014 Nox (14.4 à 0.4) et PM (0.7 à 0.01) -97%</a:t>
            </a:r>
          </a:p>
          <a:p>
            <a:pPr>
              <a:lnSpc>
                <a:spcPct val="150000"/>
              </a:lnSpc>
            </a:pPr>
            <a:endParaRPr lang="fr-CH" dirty="0"/>
          </a:p>
          <a:p>
            <a:pPr>
              <a:lnSpc>
                <a:spcPct val="150000"/>
              </a:lnSpc>
            </a:pPr>
            <a:r>
              <a:rPr lang="fr-CH" dirty="0"/>
              <a:t>Aspiration / Compression / Combustion / Echappement</a:t>
            </a:r>
          </a:p>
          <a:p>
            <a:pPr>
              <a:lnSpc>
                <a:spcPct val="150000"/>
              </a:lnSpc>
            </a:pPr>
            <a:r>
              <a:rPr lang="fr-CH" dirty="0"/>
              <a:t>Pression élevée (2’500 bars) / Moment / Quantité</a:t>
            </a:r>
          </a:p>
          <a:p>
            <a:pPr marL="0" indent="0">
              <a:lnSpc>
                <a:spcPct val="150000"/>
              </a:lnSpc>
            </a:pPr>
            <a:r>
              <a:rPr lang="fr-CH" dirty="0"/>
              <a:t>Turbine chaude échappement / Turbine froide admission /  Pousse l’air dans la chambre de combustion </a:t>
            </a:r>
          </a:p>
          <a:p>
            <a:pPr marL="0" indent="0">
              <a:lnSpc>
                <a:spcPct val="150000"/>
              </a:lnSpc>
            </a:pPr>
            <a:r>
              <a:rPr lang="fr-CH" dirty="0"/>
              <a:t>Refroidi l’air entre le turbo et la chambre de combustion / Air froid = moins de densité donc plus d’oxygène dans le même volume</a:t>
            </a:r>
          </a:p>
          <a:p>
            <a:pPr marL="0" indent="0">
              <a:lnSpc>
                <a:spcPct val="150000"/>
              </a:lnSpc>
            </a:pPr>
            <a:r>
              <a:rPr lang="fr-CH" dirty="0"/>
              <a:t>Maintenir température 80° / Pas ouvrir à chaud / Consulter manuel</a:t>
            </a:r>
          </a:p>
          <a:p>
            <a:pPr marL="0" indent="0">
              <a:lnSpc>
                <a:spcPct val="150000"/>
              </a:lnSpc>
            </a:pPr>
            <a:r>
              <a:rPr lang="fr-CH" dirty="0"/>
              <a:t>Lubrifier / Refroidir / Nettoyer / Rendre étanche / Consulter manuel</a:t>
            </a:r>
          </a:p>
          <a:p>
            <a:pPr>
              <a:lnSpc>
                <a:spcPct val="150000"/>
              </a:lnSpc>
            </a:pPr>
            <a:r>
              <a:rPr lang="fr-CH" dirty="0"/>
              <a:t>Injecté dans l'échappement pour réduire les Nox (oxides d’azote)</a:t>
            </a:r>
          </a:p>
        </p:txBody>
      </p:sp>
    </p:spTree>
    <p:extLst>
      <p:ext uri="{BB962C8B-B14F-4D97-AF65-F5344CB8AC3E}">
        <p14:creationId xmlns:p14="http://schemas.microsoft.com/office/powerpoint/2010/main" val="222755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A8D2CF-AEF5-4AA6-B3BB-BEE087329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270561"/>
            <a:ext cx="8677275" cy="559837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rmAutofit fontScale="90000"/>
          </a:bodyPr>
          <a:lstStyle/>
          <a:p>
            <a:pPr algn="ctr" defTabSz="914400" fontAlgn="base">
              <a:spcAft>
                <a:spcPct val="0"/>
              </a:spcAft>
            </a:pPr>
            <a:r>
              <a:rPr lang="fr-CH" b="1" i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Résumé chaine cinématique 2/2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F3099C-C25B-4A51-A90D-2EAADD56F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53" y="1270468"/>
            <a:ext cx="4695285" cy="5027017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625475" indent="-625475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CH" sz="1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Résistances durant la conduite</a:t>
            </a:r>
          </a:p>
          <a:p>
            <a:pPr marL="625475" indent="-625475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CH" sz="1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Chaine cinématique</a:t>
            </a:r>
          </a:p>
          <a:p>
            <a:pPr marL="625475" indent="-625475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fr-CH" sz="1800" b="1" i="1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625475" indent="-625475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CH" sz="1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Couple de rotation</a:t>
            </a:r>
          </a:p>
          <a:p>
            <a:pPr marL="0" indent="0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fr-CH" sz="1800" b="1" i="1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625475" indent="-625475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CH" sz="1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Calcul de la consommation de carburant</a:t>
            </a:r>
          </a:p>
          <a:p>
            <a:pPr marL="625475" indent="-625475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CH" sz="1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Calcul de la consommation de carburant</a:t>
            </a:r>
          </a:p>
          <a:p>
            <a:pPr marL="625475" indent="-625475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CH" sz="1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Conduite éco </a:t>
            </a:r>
          </a:p>
          <a:p>
            <a:pPr marL="625475" indent="-625475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fr-CH" sz="1800" b="1" i="1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625475" indent="-625475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CH" sz="1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ASR		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76639DC2-B956-4302-8A2E-4DF561E100DF}"/>
              </a:ext>
            </a:extLst>
          </p:cNvPr>
          <p:cNvSpPr txBox="1">
            <a:spLocks/>
          </p:cNvSpPr>
          <p:nvPr/>
        </p:nvSpPr>
        <p:spPr>
          <a:xfrm>
            <a:off x="4715839" y="1271486"/>
            <a:ext cx="7388400" cy="5027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fr-FR"/>
            </a:defPPr>
            <a:lvl1pPr marL="625475" indent="-625475" defTabSz="9144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  <a:defRPr b="1" i="1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  <a:lvl2pPr algn="ctr" defTabSz="914400" fontAlgn="base">
              <a:spcBef>
                <a:spcPct val="0"/>
              </a:spcBef>
              <a:spcAft>
                <a:spcPct val="0"/>
              </a:spcAft>
              <a:defRPr sz="3600" b="1">
                <a:latin typeface="Arial" charset="0"/>
              </a:defRPr>
            </a:lvl2pPr>
            <a:lvl3pPr algn="ctr" defTabSz="914400" fontAlgn="base">
              <a:spcBef>
                <a:spcPct val="0"/>
              </a:spcBef>
              <a:spcAft>
                <a:spcPct val="0"/>
              </a:spcAft>
              <a:defRPr sz="3600" b="1">
                <a:latin typeface="Arial" charset="0"/>
              </a:defRPr>
            </a:lvl3pPr>
            <a:lvl4pPr algn="ctr" defTabSz="914400" fontAlgn="base">
              <a:spcBef>
                <a:spcPct val="0"/>
              </a:spcBef>
              <a:spcAft>
                <a:spcPct val="0"/>
              </a:spcAft>
              <a:defRPr sz="3600" b="1">
                <a:latin typeface="Arial" charset="0"/>
              </a:defRPr>
            </a:lvl4pPr>
            <a:lvl5pPr algn="ctr" defTabSz="914400" fontAlgn="base">
              <a:spcBef>
                <a:spcPct val="0"/>
              </a:spcBef>
              <a:spcAft>
                <a:spcPct val="0"/>
              </a:spcAft>
              <a:defRPr sz="3600" b="1">
                <a:latin typeface="Arial" charset="0"/>
              </a:defRPr>
            </a:lvl5pPr>
            <a:lvl6pPr defTabSz="914400">
              <a:defRPr sz="3600" b="1">
                <a:latin typeface="Arial" charset="0"/>
              </a:defRPr>
            </a:lvl6pPr>
            <a:lvl7pPr defTabSz="914400">
              <a:defRPr sz="3600" b="1">
                <a:latin typeface="Arial" charset="0"/>
              </a:defRPr>
            </a:lvl7pPr>
            <a:lvl8pPr defTabSz="914400">
              <a:defRPr sz="3600" b="1">
                <a:latin typeface="Arial" charset="0"/>
              </a:defRPr>
            </a:lvl8pPr>
            <a:lvl9pPr defTabSz="914400">
              <a:defRPr sz="3600" b="1">
                <a:latin typeface="Arial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fr-CH" dirty="0"/>
              <a:t>Roulement / Accélération / Air / Pente</a:t>
            </a:r>
          </a:p>
          <a:p>
            <a:pPr>
              <a:lnSpc>
                <a:spcPct val="150000"/>
              </a:lnSpc>
            </a:pPr>
            <a:r>
              <a:rPr lang="fr-CH" dirty="0"/>
              <a:t>Moteur / Embrayage / Boite de vitesse / Arbre de transmission /</a:t>
            </a:r>
          </a:p>
          <a:p>
            <a:pPr>
              <a:lnSpc>
                <a:spcPct val="150000"/>
              </a:lnSpc>
            </a:pPr>
            <a:r>
              <a:rPr lang="fr-CH" dirty="0"/>
              <a:t>Différentiel / Arbre de roue / Moyeu / Jantes / Roues</a:t>
            </a:r>
          </a:p>
          <a:p>
            <a:pPr marL="0" indent="0">
              <a:lnSpc>
                <a:spcPct val="150000"/>
              </a:lnSpc>
            </a:pPr>
            <a:r>
              <a:rPr lang="fr-CH" dirty="0"/>
              <a:t>Force circulaire / Zone verte / Meilleur rendement entre 1000 et 1500t/min</a:t>
            </a:r>
          </a:p>
          <a:p>
            <a:pPr>
              <a:lnSpc>
                <a:spcPct val="150000"/>
              </a:lnSpc>
            </a:pPr>
            <a:r>
              <a:rPr lang="fr-CH" dirty="0"/>
              <a:t>Distance et carburant : litres x 100 / km = l/100 km</a:t>
            </a:r>
          </a:p>
          <a:p>
            <a:pPr>
              <a:lnSpc>
                <a:spcPct val="150000"/>
              </a:lnSpc>
            </a:pPr>
            <a:endParaRPr lang="fr-CH" dirty="0"/>
          </a:p>
          <a:p>
            <a:pPr>
              <a:lnSpc>
                <a:spcPct val="150000"/>
              </a:lnSpc>
            </a:pPr>
            <a:r>
              <a:rPr lang="fr-CH" dirty="0"/>
              <a:t>Distance et conso : l/100 km x km / 100 = litres</a:t>
            </a:r>
          </a:p>
          <a:p>
            <a:pPr>
              <a:lnSpc>
                <a:spcPct val="150000"/>
              </a:lnSpc>
            </a:pPr>
            <a:endParaRPr lang="fr-CH" dirty="0"/>
          </a:p>
          <a:p>
            <a:pPr marL="0" indent="0">
              <a:lnSpc>
                <a:spcPct val="150000"/>
              </a:lnSpc>
            </a:pPr>
            <a:r>
              <a:rPr lang="fr-CH" dirty="0"/>
              <a:t>Zone verte du compte tour / Grand rapport = bas régime / Couper les gaz plus tôt / Anticipation / Faire en sorte de ne pas s’arrêter</a:t>
            </a:r>
          </a:p>
          <a:p>
            <a:pPr marL="0" indent="0">
              <a:lnSpc>
                <a:spcPct val="150000"/>
              </a:lnSpc>
            </a:pPr>
            <a:r>
              <a:rPr lang="fr-CH" dirty="0"/>
              <a:t>Antipatinage (freine la roue qui patine)</a:t>
            </a:r>
          </a:p>
        </p:txBody>
      </p:sp>
    </p:spTree>
    <p:extLst>
      <p:ext uri="{BB962C8B-B14F-4D97-AF65-F5344CB8AC3E}">
        <p14:creationId xmlns:p14="http://schemas.microsoft.com/office/powerpoint/2010/main" val="362231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</TotalTime>
  <Words>297</Words>
  <Application>Microsoft Office PowerPoint</Application>
  <PresentationFormat>Grand écran</PresentationFormat>
  <Paragraphs>44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Thème Office</vt:lpstr>
      <vt:lpstr>Résumé chaine cinématique 1/2</vt:lpstr>
      <vt:lpstr>Résumé chaine cinématique 2/2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Christian</dc:creator>
  <cp:lastModifiedBy>Christian Meillard</cp:lastModifiedBy>
  <cp:revision>24</cp:revision>
  <cp:lastPrinted>2021-04-22T16:12:24Z</cp:lastPrinted>
  <dcterms:created xsi:type="dcterms:W3CDTF">2020-06-18T14:12:16Z</dcterms:created>
  <dcterms:modified xsi:type="dcterms:W3CDTF">2022-08-29T14:45:55Z</dcterms:modified>
</cp:coreProperties>
</file>