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7" r:id="rId27"/>
    <p:sldId id="288" r:id="rId28"/>
    <p:sldId id="280" r:id="rId29"/>
    <p:sldId id="281" r:id="rId30"/>
    <p:sldId id="289" r:id="rId31"/>
    <p:sldId id="282" r:id="rId32"/>
    <p:sldId id="283" r:id="rId33"/>
    <p:sldId id="284" r:id="rId34"/>
    <p:sldId id="285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/>
  </p:normalViewPr>
  <p:slideViewPr>
    <p:cSldViewPr snapToGrid="0" snapToObjects="1">
      <p:cViewPr varScale="1">
        <p:scale>
          <a:sx n="89" d="100"/>
          <a:sy n="89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CB828-3618-4E8A-AA33-E5AED75DFBF5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D0D2FE3-9CA7-4F6C-A9F1-2179969397AB}">
      <dgm:prSet/>
      <dgm:spPr/>
      <dgm:t>
        <a:bodyPr/>
        <a:lstStyle/>
        <a:p>
          <a:r>
            <a:rPr lang="fr-FR" b="1"/>
            <a:t>Matin</a:t>
          </a:r>
          <a:r>
            <a:rPr lang="fr-FR"/>
            <a:t>, petit déjeuner à base de pain complet, œufs, fromage, jambon cuit, café, thé</a:t>
          </a:r>
          <a:endParaRPr lang="en-US"/>
        </a:p>
      </dgm:t>
    </dgm:pt>
    <dgm:pt modelId="{0B0EB0E4-9308-4AE0-A7D8-10BE15EB6057}" type="parTrans" cxnId="{7542F0F0-8C91-4704-80B6-FB7C4F542108}">
      <dgm:prSet/>
      <dgm:spPr/>
      <dgm:t>
        <a:bodyPr/>
        <a:lstStyle/>
        <a:p>
          <a:endParaRPr lang="en-US"/>
        </a:p>
      </dgm:t>
    </dgm:pt>
    <dgm:pt modelId="{6E7E03B7-CF3A-4A59-A246-2D07CCD13BA3}" type="sibTrans" cxnId="{7542F0F0-8C91-4704-80B6-FB7C4F542108}">
      <dgm:prSet/>
      <dgm:spPr/>
      <dgm:t>
        <a:bodyPr/>
        <a:lstStyle/>
        <a:p>
          <a:endParaRPr lang="en-US"/>
        </a:p>
      </dgm:t>
    </dgm:pt>
    <dgm:pt modelId="{A8379AA5-F556-4988-ABAD-E6C5561D2D0F}">
      <dgm:prSet/>
      <dgm:spPr/>
      <dgm:t>
        <a:bodyPr/>
        <a:lstStyle/>
        <a:p>
          <a:r>
            <a:rPr lang="fr-FR" b="1"/>
            <a:t>Collation</a:t>
          </a:r>
          <a:r>
            <a:rPr lang="fr-FR"/>
            <a:t> vers 9h00, fruits secs, noix, amandes, fruits</a:t>
          </a:r>
          <a:endParaRPr lang="en-US"/>
        </a:p>
      </dgm:t>
    </dgm:pt>
    <dgm:pt modelId="{CC8B76DB-84C7-44FF-85B3-C4B5BDD1B159}" type="parTrans" cxnId="{5B7F9A62-D8BA-45D3-ACFD-66CB9E7572FA}">
      <dgm:prSet/>
      <dgm:spPr/>
      <dgm:t>
        <a:bodyPr/>
        <a:lstStyle/>
        <a:p>
          <a:endParaRPr lang="en-US"/>
        </a:p>
      </dgm:t>
    </dgm:pt>
    <dgm:pt modelId="{E457BC8E-F92A-4D89-9EA7-A1B8BED20BA8}" type="sibTrans" cxnId="{5B7F9A62-D8BA-45D3-ACFD-66CB9E7572FA}">
      <dgm:prSet/>
      <dgm:spPr/>
      <dgm:t>
        <a:bodyPr/>
        <a:lstStyle/>
        <a:p>
          <a:endParaRPr lang="en-US"/>
        </a:p>
      </dgm:t>
    </dgm:pt>
    <dgm:pt modelId="{C3034C62-0168-46DF-ADC0-EBBDB80994BC}">
      <dgm:prSet/>
      <dgm:spPr/>
      <dgm:t>
        <a:bodyPr/>
        <a:lstStyle/>
        <a:p>
          <a:r>
            <a:rPr lang="fr-FR" b="1"/>
            <a:t>Repas de midi</a:t>
          </a:r>
          <a:r>
            <a:rPr lang="fr-FR"/>
            <a:t>, légumes, un peu de féculants, viande pas plus de 2x par semaine, poisson</a:t>
          </a:r>
          <a:endParaRPr lang="en-US"/>
        </a:p>
      </dgm:t>
    </dgm:pt>
    <dgm:pt modelId="{0F1EF558-DCB5-42D3-BD62-EA4CBDDB8F05}" type="parTrans" cxnId="{1DE85A3F-8C6C-4787-A79F-144757F292F9}">
      <dgm:prSet/>
      <dgm:spPr/>
      <dgm:t>
        <a:bodyPr/>
        <a:lstStyle/>
        <a:p>
          <a:endParaRPr lang="en-US"/>
        </a:p>
      </dgm:t>
    </dgm:pt>
    <dgm:pt modelId="{A8F1777F-8266-4F02-AED0-AF6E99E23202}" type="sibTrans" cxnId="{1DE85A3F-8C6C-4787-A79F-144757F292F9}">
      <dgm:prSet/>
      <dgm:spPr/>
      <dgm:t>
        <a:bodyPr/>
        <a:lstStyle/>
        <a:p>
          <a:endParaRPr lang="en-US"/>
        </a:p>
      </dgm:t>
    </dgm:pt>
    <dgm:pt modelId="{B11A399B-5854-451F-824D-4AB4D4060D84}">
      <dgm:prSet/>
      <dgm:spPr/>
      <dgm:t>
        <a:bodyPr/>
        <a:lstStyle/>
        <a:p>
          <a:r>
            <a:rPr lang="fr-FR" b="1"/>
            <a:t>Soir</a:t>
          </a:r>
          <a:r>
            <a:rPr lang="fr-FR"/>
            <a:t>, repas léger, fruits, salades, bouillon, soupe…</a:t>
          </a:r>
          <a:endParaRPr lang="en-US"/>
        </a:p>
      </dgm:t>
    </dgm:pt>
    <dgm:pt modelId="{1CB996B3-0025-4A81-BF02-525418A1D729}" type="parTrans" cxnId="{1BE6E182-C68E-4108-BF15-43512A26F300}">
      <dgm:prSet/>
      <dgm:spPr/>
      <dgm:t>
        <a:bodyPr/>
        <a:lstStyle/>
        <a:p>
          <a:endParaRPr lang="en-US"/>
        </a:p>
      </dgm:t>
    </dgm:pt>
    <dgm:pt modelId="{1AE68381-63F1-4B7C-AE01-BC1E14FC10EE}" type="sibTrans" cxnId="{1BE6E182-C68E-4108-BF15-43512A26F300}">
      <dgm:prSet/>
      <dgm:spPr/>
      <dgm:t>
        <a:bodyPr/>
        <a:lstStyle/>
        <a:p>
          <a:endParaRPr lang="en-US"/>
        </a:p>
      </dgm:t>
    </dgm:pt>
    <dgm:pt modelId="{451C9CD3-4C31-094F-B31D-9728EF86A431}" type="pres">
      <dgm:prSet presAssocID="{CFACB828-3618-4E8A-AA33-E5AED75DFBF5}" presName="vert0" presStyleCnt="0">
        <dgm:presLayoutVars>
          <dgm:dir/>
          <dgm:animOne val="branch"/>
          <dgm:animLvl val="lvl"/>
        </dgm:presLayoutVars>
      </dgm:prSet>
      <dgm:spPr/>
    </dgm:pt>
    <dgm:pt modelId="{CCB5684C-80C7-2E4D-87EC-02667961DB7E}" type="pres">
      <dgm:prSet presAssocID="{2D0D2FE3-9CA7-4F6C-A9F1-2179969397AB}" presName="thickLine" presStyleLbl="alignNode1" presStyleIdx="0" presStyleCnt="4"/>
      <dgm:spPr/>
    </dgm:pt>
    <dgm:pt modelId="{965F3ADE-734D-E24C-8747-B221EA1D03B8}" type="pres">
      <dgm:prSet presAssocID="{2D0D2FE3-9CA7-4F6C-A9F1-2179969397AB}" presName="horz1" presStyleCnt="0"/>
      <dgm:spPr/>
    </dgm:pt>
    <dgm:pt modelId="{E3465D96-3CE9-A246-A80D-1DD7F9BEB9CA}" type="pres">
      <dgm:prSet presAssocID="{2D0D2FE3-9CA7-4F6C-A9F1-2179969397AB}" presName="tx1" presStyleLbl="revTx" presStyleIdx="0" presStyleCnt="4"/>
      <dgm:spPr/>
    </dgm:pt>
    <dgm:pt modelId="{3C02C184-269C-7C4E-A230-53CDB3AA4DCE}" type="pres">
      <dgm:prSet presAssocID="{2D0D2FE3-9CA7-4F6C-A9F1-2179969397AB}" presName="vert1" presStyleCnt="0"/>
      <dgm:spPr/>
    </dgm:pt>
    <dgm:pt modelId="{29649987-2024-7443-9542-5CE9D107AAB7}" type="pres">
      <dgm:prSet presAssocID="{A8379AA5-F556-4988-ABAD-E6C5561D2D0F}" presName="thickLine" presStyleLbl="alignNode1" presStyleIdx="1" presStyleCnt="4"/>
      <dgm:spPr/>
    </dgm:pt>
    <dgm:pt modelId="{53429A87-93C5-3444-A89F-673798EB24A5}" type="pres">
      <dgm:prSet presAssocID="{A8379AA5-F556-4988-ABAD-E6C5561D2D0F}" presName="horz1" presStyleCnt="0"/>
      <dgm:spPr/>
    </dgm:pt>
    <dgm:pt modelId="{07C50B34-FEFB-4945-931A-E3F5C662A504}" type="pres">
      <dgm:prSet presAssocID="{A8379AA5-F556-4988-ABAD-E6C5561D2D0F}" presName="tx1" presStyleLbl="revTx" presStyleIdx="1" presStyleCnt="4"/>
      <dgm:spPr/>
    </dgm:pt>
    <dgm:pt modelId="{6751DE8F-74CE-4444-883F-EE0CC1ADFC5F}" type="pres">
      <dgm:prSet presAssocID="{A8379AA5-F556-4988-ABAD-E6C5561D2D0F}" presName="vert1" presStyleCnt="0"/>
      <dgm:spPr/>
    </dgm:pt>
    <dgm:pt modelId="{A369124A-BA7F-494A-96C8-D2B6E7D06A97}" type="pres">
      <dgm:prSet presAssocID="{C3034C62-0168-46DF-ADC0-EBBDB80994BC}" presName="thickLine" presStyleLbl="alignNode1" presStyleIdx="2" presStyleCnt="4"/>
      <dgm:spPr/>
    </dgm:pt>
    <dgm:pt modelId="{0D086C56-B713-764B-ABF4-129992AF7481}" type="pres">
      <dgm:prSet presAssocID="{C3034C62-0168-46DF-ADC0-EBBDB80994BC}" presName="horz1" presStyleCnt="0"/>
      <dgm:spPr/>
    </dgm:pt>
    <dgm:pt modelId="{10C9AE4A-0BFD-7147-ACE5-69FE437949C8}" type="pres">
      <dgm:prSet presAssocID="{C3034C62-0168-46DF-ADC0-EBBDB80994BC}" presName="tx1" presStyleLbl="revTx" presStyleIdx="2" presStyleCnt="4"/>
      <dgm:spPr/>
    </dgm:pt>
    <dgm:pt modelId="{A398175F-890A-AD43-BCEE-0ECA36AF8D1B}" type="pres">
      <dgm:prSet presAssocID="{C3034C62-0168-46DF-ADC0-EBBDB80994BC}" presName="vert1" presStyleCnt="0"/>
      <dgm:spPr/>
    </dgm:pt>
    <dgm:pt modelId="{D4AA664E-704D-784C-B44C-37B7069CB81E}" type="pres">
      <dgm:prSet presAssocID="{B11A399B-5854-451F-824D-4AB4D4060D84}" presName="thickLine" presStyleLbl="alignNode1" presStyleIdx="3" presStyleCnt="4"/>
      <dgm:spPr/>
    </dgm:pt>
    <dgm:pt modelId="{4B7D7102-047D-6849-A2B5-657CE1AE0424}" type="pres">
      <dgm:prSet presAssocID="{B11A399B-5854-451F-824D-4AB4D4060D84}" presName="horz1" presStyleCnt="0"/>
      <dgm:spPr/>
    </dgm:pt>
    <dgm:pt modelId="{9EAD57AE-BA9F-904E-BC3F-A266E5694A1B}" type="pres">
      <dgm:prSet presAssocID="{B11A399B-5854-451F-824D-4AB4D4060D84}" presName="tx1" presStyleLbl="revTx" presStyleIdx="3" presStyleCnt="4"/>
      <dgm:spPr/>
    </dgm:pt>
    <dgm:pt modelId="{92C0B7F3-5F60-A642-8E33-5E2097D3A98C}" type="pres">
      <dgm:prSet presAssocID="{B11A399B-5854-451F-824D-4AB4D4060D84}" presName="vert1" presStyleCnt="0"/>
      <dgm:spPr/>
    </dgm:pt>
  </dgm:ptLst>
  <dgm:cxnLst>
    <dgm:cxn modelId="{1DE85A3F-8C6C-4787-A79F-144757F292F9}" srcId="{CFACB828-3618-4E8A-AA33-E5AED75DFBF5}" destId="{C3034C62-0168-46DF-ADC0-EBBDB80994BC}" srcOrd="2" destOrd="0" parTransId="{0F1EF558-DCB5-42D3-BD62-EA4CBDDB8F05}" sibTransId="{A8F1777F-8266-4F02-AED0-AF6E99E23202}"/>
    <dgm:cxn modelId="{6B2DA343-9B80-C747-BB04-75A08DF71D11}" type="presOf" srcId="{2D0D2FE3-9CA7-4F6C-A9F1-2179969397AB}" destId="{E3465D96-3CE9-A246-A80D-1DD7F9BEB9CA}" srcOrd="0" destOrd="0" presId="urn:microsoft.com/office/officeart/2008/layout/LinedList"/>
    <dgm:cxn modelId="{5B7F9A62-D8BA-45D3-ACFD-66CB9E7572FA}" srcId="{CFACB828-3618-4E8A-AA33-E5AED75DFBF5}" destId="{A8379AA5-F556-4988-ABAD-E6C5561D2D0F}" srcOrd="1" destOrd="0" parTransId="{CC8B76DB-84C7-44FF-85B3-C4B5BDD1B159}" sibTransId="{E457BC8E-F92A-4D89-9EA7-A1B8BED20BA8}"/>
    <dgm:cxn modelId="{478DDA70-9853-D946-BA04-813E79A8CC70}" type="presOf" srcId="{A8379AA5-F556-4988-ABAD-E6C5561D2D0F}" destId="{07C50B34-FEFB-4945-931A-E3F5C662A504}" srcOrd="0" destOrd="0" presId="urn:microsoft.com/office/officeart/2008/layout/LinedList"/>
    <dgm:cxn modelId="{1BE6E182-C68E-4108-BF15-43512A26F300}" srcId="{CFACB828-3618-4E8A-AA33-E5AED75DFBF5}" destId="{B11A399B-5854-451F-824D-4AB4D4060D84}" srcOrd="3" destOrd="0" parTransId="{1CB996B3-0025-4A81-BF02-525418A1D729}" sibTransId="{1AE68381-63F1-4B7C-AE01-BC1E14FC10EE}"/>
    <dgm:cxn modelId="{D2E8CED5-98B4-D649-9D83-1C0F53A29E20}" type="presOf" srcId="{CFACB828-3618-4E8A-AA33-E5AED75DFBF5}" destId="{451C9CD3-4C31-094F-B31D-9728EF86A431}" srcOrd="0" destOrd="0" presId="urn:microsoft.com/office/officeart/2008/layout/LinedList"/>
    <dgm:cxn modelId="{EBB8F4E8-21AF-4C49-825F-26B0F3248954}" type="presOf" srcId="{B11A399B-5854-451F-824D-4AB4D4060D84}" destId="{9EAD57AE-BA9F-904E-BC3F-A266E5694A1B}" srcOrd="0" destOrd="0" presId="urn:microsoft.com/office/officeart/2008/layout/LinedList"/>
    <dgm:cxn modelId="{7542F0F0-8C91-4704-80B6-FB7C4F542108}" srcId="{CFACB828-3618-4E8A-AA33-E5AED75DFBF5}" destId="{2D0D2FE3-9CA7-4F6C-A9F1-2179969397AB}" srcOrd="0" destOrd="0" parTransId="{0B0EB0E4-9308-4AE0-A7D8-10BE15EB6057}" sibTransId="{6E7E03B7-CF3A-4A59-A246-2D07CCD13BA3}"/>
    <dgm:cxn modelId="{098C83F5-B8A1-CC47-8F3F-667C2B9F21A8}" type="presOf" srcId="{C3034C62-0168-46DF-ADC0-EBBDB80994BC}" destId="{10C9AE4A-0BFD-7147-ACE5-69FE437949C8}" srcOrd="0" destOrd="0" presId="urn:microsoft.com/office/officeart/2008/layout/LinedList"/>
    <dgm:cxn modelId="{DC8922F3-243F-D54F-8B1C-37309CE1CBEB}" type="presParOf" srcId="{451C9CD3-4C31-094F-B31D-9728EF86A431}" destId="{CCB5684C-80C7-2E4D-87EC-02667961DB7E}" srcOrd="0" destOrd="0" presId="urn:microsoft.com/office/officeart/2008/layout/LinedList"/>
    <dgm:cxn modelId="{49D17636-2CF8-7941-B152-783B0E349A7F}" type="presParOf" srcId="{451C9CD3-4C31-094F-B31D-9728EF86A431}" destId="{965F3ADE-734D-E24C-8747-B221EA1D03B8}" srcOrd="1" destOrd="0" presId="urn:microsoft.com/office/officeart/2008/layout/LinedList"/>
    <dgm:cxn modelId="{0A05F7C6-4EA6-DC44-ABF3-D37D3063AF99}" type="presParOf" srcId="{965F3ADE-734D-E24C-8747-B221EA1D03B8}" destId="{E3465D96-3CE9-A246-A80D-1DD7F9BEB9CA}" srcOrd="0" destOrd="0" presId="urn:microsoft.com/office/officeart/2008/layout/LinedList"/>
    <dgm:cxn modelId="{A3CA26B8-5956-7F4D-930E-89004AE01F8D}" type="presParOf" srcId="{965F3ADE-734D-E24C-8747-B221EA1D03B8}" destId="{3C02C184-269C-7C4E-A230-53CDB3AA4DCE}" srcOrd="1" destOrd="0" presId="urn:microsoft.com/office/officeart/2008/layout/LinedList"/>
    <dgm:cxn modelId="{D4B1CAC0-F683-EA4C-97F7-26D93FAA1862}" type="presParOf" srcId="{451C9CD3-4C31-094F-B31D-9728EF86A431}" destId="{29649987-2024-7443-9542-5CE9D107AAB7}" srcOrd="2" destOrd="0" presId="urn:microsoft.com/office/officeart/2008/layout/LinedList"/>
    <dgm:cxn modelId="{8C1BD8DF-864C-8742-8CCC-64B066735542}" type="presParOf" srcId="{451C9CD3-4C31-094F-B31D-9728EF86A431}" destId="{53429A87-93C5-3444-A89F-673798EB24A5}" srcOrd="3" destOrd="0" presId="urn:microsoft.com/office/officeart/2008/layout/LinedList"/>
    <dgm:cxn modelId="{D61946B3-C737-734D-A3D9-3AE3B9BDC93D}" type="presParOf" srcId="{53429A87-93C5-3444-A89F-673798EB24A5}" destId="{07C50B34-FEFB-4945-931A-E3F5C662A504}" srcOrd="0" destOrd="0" presId="urn:microsoft.com/office/officeart/2008/layout/LinedList"/>
    <dgm:cxn modelId="{B5CD5772-A3E1-B14D-9DAC-C4016A7BDD4F}" type="presParOf" srcId="{53429A87-93C5-3444-A89F-673798EB24A5}" destId="{6751DE8F-74CE-4444-883F-EE0CC1ADFC5F}" srcOrd="1" destOrd="0" presId="urn:microsoft.com/office/officeart/2008/layout/LinedList"/>
    <dgm:cxn modelId="{2228A092-67B9-7C47-BB47-5A45A5C1996D}" type="presParOf" srcId="{451C9CD3-4C31-094F-B31D-9728EF86A431}" destId="{A369124A-BA7F-494A-96C8-D2B6E7D06A97}" srcOrd="4" destOrd="0" presId="urn:microsoft.com/office/officeart/2008/layout/LinedList"/>
    <dgm:cxn modelId="{F8F4ED12-EB20-BB43-B380-0A9038565140}" type="presParOf" srcId="{451C9CD3-4C31-094F-B31D-9728EF86A431}" destId="{0D086C56-B713-764B-ABF4-129992AF7481}" srcOrd="5" destOrd="0" presId="urn:microsoft.com/office/officeart/2008/layout/LinedList"/>
    <dgm:cxn modelId="{CCCA267A-A62B-8548-B379-A6E832AB5BE9}" type="presParOf" srcId="{0D086C56-B713-764B-ABF4-129992AF7481}" destId="{10C9AE4A-0BFD-7147-ACE5-69FE437949C8}" srcOrd="0" destOrd="0" presId="urn:microsoft.com/office/officeart/2008/layout/LinedList"/>
    <dgm:cxn modelId="{C5AC245F-9D54-E444-B704-38E727B59A4B}" type="presParOf" srcId="{0D086C56-B713-764B-ABF4-129992AF7481}" destId="{A398175F-890A-AD43-BCEE-0ECA36AF8D1B}" srcOrd="1" destOrd="0" presId="urn:microsoft.com/office/officeart/2008/layout/LinedList"/>
    <dgm:cxn modelId="{67966327-0A35-5C4A-8D93-7D613BB39EBA}" type="presParOf" srcId="{451C9CD3-4C31-094F-B31D-9728EF86A431}" destId="{D4AA664E-704D-784C-B44C-37B7069CB81E}" srcOrd="6" destOrd="0" presId="urn:microsoft.com/office/officeart/2008/layout/LinedList"/>
    <dgm:cxn modelId="{8DEC59FF-B148-5144-BACD-D711343504E5}" type="presParOf" srcId="{451C9CD3-4C31-094F-B31D-9728EF86A431}" destId="{4B7D7102-047D-6849-A2B5-657CE1AE0424}" srcOrd="7" destOrd="0" presId="urn:microsoft.com/office/officeart/2008/layout/LinedList"/>
    <dgm:cxn modelId="{03ED5ECC-3D39-AD4F-A4FF-018B12984FBB}" type="presParOf" srcId="{4B7D7102-047D-6849-A2B5-657CE1AE0424}" destId="{9EAD57AE-BA9F-904E-BC3F-A266E5694A1B}" srcOrd="0" destOrd="0" presId="urn:microsoft.com/office/officeart/2008/layout/LinedList"/>
    <dgm:cxn modelId="{4585BD18-A2A2-F848-B219-40AC5AB18AB5}" type="presParOf" srcId="{4B7D7102-047D-6849-A2B5-657CE1AE0424}" destId="{92C0B7F3-5F60-A642-8E33-5E2097D3A9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684C-80C7-2E4D-87EC-02667961DB7E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65D96-3CE9-A246-A80D-1DD7F9BEB9CA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Matin</a:t>
          </a:r>
          <a:r>
            <a:rPr lang="fr-FR" sz="2800" kern="1200"/>
            <a:t>, petit déjeuner à base de pain complet, œufs, fromage, jambon cuit, café, thé</a:t>
          </a:r>
          <a:endParaRPr lang="en-US" sz="2800" kern="1200"/>
        </a:p>
      </dsp:txBody>
      <dsp:txXfrm>
        <a:off x="0" y="0"/>
        <a:ext cx="6291714" cy="1382683"/>
      </dsp:txXfrm>
    </dsp:sp>
    <dsp:sp modelId="{29649987-2024-7443-9542-5CE9D107AAB7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50B34-FEFB-4945-931A-E3F5C662A504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Collation</a:t>
          </a:r>
          <a:r>
            <a:rPr lang="fr-FR" sz="2800" kern="1200"/>
            <a:t> vers 9h00, fruits secs, noix, amandes, fruits</a:t>
          </a:r>
          <a:endParaRPr lang="en-US" sz="2800" kern="1200"/>
        </a:p>
      </dsp:txBody>
      <dsp:txXfrm>
        <a:off x="0" y="1382683"/>
        <a:ext cx="6291714" cy="1382683"/>
      </dsp:txXfrm>
    </dsp:sp>
    <dsp:sp modelId="{A369124A-BA7F-494A-96C8-D2B6E7D06A97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9AE4A-0BFD-7147-ACE5-69FE437949C8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Repas de midi</a:t>
          </a:r>
          <a:r>
            <a:rPr lang="fr-FR" sz="2800" kern="1200"/>
            <a:t>, légumes, un peu de féculants, viande pas plus de 2x par semaine, poisson</a:t>
          </a:r>
          <a:endParaRPr lang="en-US" sz="2800" kern="1200"/>
        </a:p>
      </dsp:txBody>
      <dsp:txXfrm>
        <a:off x="0" y="2765367"/>
        <a:ext cx="6291714" cy="1382683"/>
      </dsp:txXfrm>
    </dsp:sp>
    <dsp:sp modelId="{D4AA664E-704D-784C-B44C-37B7069CB81E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D57AE-BA9F-904E-BC3F-A266E5694A1B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Soir</a:t>
          </a:r>
          <a:r>
            <a:rPr lang="fr-FR" sz="2800" kern="1200"/>
            <a:t>, repas léger, fruits, salades, bouillon, soupe…</a:t>
          </a:r>
          <a:endParaRPr lang="en-US" sz="2800" kern="1200"/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5B546-E3C8-E441-8362-A19279C6481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ED04-E6EC-3B41-9DBB-A41F346AFA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6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 mangez vous le matin, à midi???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ED04-E6EC-3B41-9DBB-A41F346AFAC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26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combien de liquide devrions nous boire par jour?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ED04-E6EC-3B41-9DBB-A41F346AFAC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22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demander aux participants quand ils ont leur coup de fatigue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ED04-E6EC-3B41-9DBB-A41F346AFAC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70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27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0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25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09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7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06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7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8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1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2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69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ImvZ9KX8YQ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JWX73rYMgc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d2UIBDdINw?feature=oembe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u6uw589ru8?feature=oembe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3B3097-6450-1648-AAAE-BC76C0D2D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47593"/>
            <a:ext cx="4467792" cy="3060541"/>
          </a:xfrm>
        </p:spPr>
        <p:txBody>
          <a:bodyPr>
            <a:normAutofit/>
          </a:bodyPr>
          <a:lstStyle/>
          <a:p>
            <a:r>
              <a:rPr lang="fr-FR" sz="4700" dirty="0">
                <a:solidFill>
                  <a:srgbClr val="FFFFFF"/>
                </a:solidFill>
              </a:rPr>
              <a:t>Importance d’une bonne constitution physique et mentale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BB6AFA-E7C8-AB4C-BE71-30108FD43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00209"/>
            <a:ext cx="4467792" cy="241019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Pages 165 à 194 classeur ASTAG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94DC40A-B1F4-0C47-AA6E-CC663512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98" y="2410812"/>
            <a:ext cx="4252055" cy="2036375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564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927CD3-DF4B-F045-AF04-DE677F5A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poids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(du chauffeur ;)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2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EAE7A2-71F8-0141-8690-24A9CB6A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L’IMC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21530E-7B72-A943-93BC-3AD4D090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Calcul de l’</a:t>
            </a:r>
            <a:r>
              <a:rPr lang="fr-FR" dirty="0" err="1"/>
              <a:t>imc</a:t>
            </a:r>
            <a:endParaRPr lang="fr-FR" dirty="0"/>
          </a:p>
          <a:p>
            <a:r>
              <a:rPr lang="fr-FR" dirty="0" err="1"/>
              <a:t>Imc</a:t>
            </a:r>
            <a:r>
              <a:rPr lang="fr-FR" dirty="0"/>
              <a:t>= </a:t>
            </a:r>
            <a:r>
              <a:rPr lang="fr-FR" dirty="0" err="1"/>
              <a:t>poids:taille</a:t>
            </a:r>
            <a:r>
              <a:rPr lang="fr-FR" dirty="0"/>
              <a:t> x taille</a:t>
            </a:r>
          </a:p>
          <a:p>
            <a:r>
              <a:rPr lang="fr-FR" dirty="0"/>
              <a:t>Exemple:</a:t>
            </a:r>
          </a:p>
          <a:p>
            <a:r>
              <a:rPr lang="fr-FR" dirty="0"/>
              <a:t>80 : 1,70x1,70 = 27,68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3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8481D7-A4D1-EB43-BB71-517598C3E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82" y="825500"/>
            <a:ext cx="9411636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7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778C95-F784-644A-8C4B-F3BD1F6B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1" r="10944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DE88FA-AAB2-CF4A-B4F2-5A68368F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pyramide alimentaire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5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E9DD1E-9766-B34F-A307-2E69147F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La pyramide alimentaire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7D71C2-C9D1-BF44-9A30-B14A75EA8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1 à 2 litre de boisson par jour</a:t>
            </a:r>
          </a:p>
          <a:p>
            <a:r>
              <a:rPr lang="fr-FR" dirty="0"/>
              <a:t>Fruits &amp; légumes 5 portions</a:t>
            </a:r>
          </a:p>
          <a:p>
            <a:r>
              <a:rPr lang="fr-FR" dirty="0"/>
              <a:t>Blé, légumineux, céréales et pomme de terre à chaque repas…</a:t>
            </a:r>
          </a:p>
          <a:p>
            <a:r>
              <a:rPr lang="fr-FR" dirty="0"/>
              <a:t>Produits laitiers, viande, poissons œufs quotidiennement en quantité suffisante</a:t>
            </a:r>
          </a:p>
          <a:p>
            <a:r>
              <a:rPr lang="fr-FR" dirty="0"/>
              <a:t>Huile graisse et noix quotidiennement avec modération</a:t>
            </a:r>
          </a:p>
          <a:p>
            <a:r>
              <a:rPr lang="fr-FR" dirty="0"/>
              <a:t>Sucres, amuses bouches… avec modération…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6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529179-2630-A64D-B453-B4EB806B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fatigue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1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649A84-D87D-B241-AFF9-CA75C72A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FFFFFF"/>
                </a:solidFill>
              </a:rPr>
              <a:t>Des performances diverses en fonction de l’heure de la journée…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2DE8A245-A43A-574B-B8AB-F9C094F8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66" y="1461835"/>
            <a:ext cx="69977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9D2C41-1E1E-B44F-9E32-46E1112E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Le manque de sommeil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EC480A-2E4B-E74C-A4E1-391D699E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Combien d’heures de sommeil avez-vous en moyenne, par nuit?</a:t>
            </a:r>
          </a:p>
          <a:p>
            <a:r>
              <a:rPr lang="fr-FR" dirty="0"/>
              <a:t>Est-ce suffisant?!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3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4EE348-24E3-9747-8FC8-9F73CBA9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Mesures contre la fatigue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B16241-5734-3842-83E5-F6B2700CC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Heures de sommeil suffisantes</a:t>
            </a:r>
          </a:p>
          <a:p>
            <a:r>
              <a:rPr lang="fr-FR" dirty="0"/>
              <a:t>Alimentation correct</a:t>
            </a:r>
          </a:p>
          <a:p>
            <a:r>
              <a:rPr lang="fr-FR" dirty="0"/>
              <a:t>Faire de petites pauses régulièrement</a:t>
            </a:r>
          </a:p>
          <a:p>
            <a:r>
              <a:rPr lang="fr-FR" dirty="0"/>
              <a:t>Bouger!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901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3647A5-9DC6-7D46-BCFF-56F3FF44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Le stress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15486E-17FE-544C-954C-27A7A1C0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fr-FR" dirty="0"/>
              <a:t>On connais 3 types de stress</a:t>
            </a:r>
          </a:p>
          <a:p>
            <a:endParaRPr lang="fr-FR" dirty="0"/>
          </a:p>
          <a:p>
            <a:r>
              <a:rPr lang="fr-FR" dirty="0"/>
              <a:t>Le stress de stimulation</a:t>
            </a:r>
          </a:p>
          <a:p>
            <a:endParaRPr lang="fr-FR" dirty="0"/>
          </a:p>
          <a:p>
            <a:r>
              <a:rPr lang="fr-FR" dirty="0"/>
              <a:t>Le stress de réaction</a:t>
            </a:r>
          </a:p>
          <a:p>
            <a:endParaRPr lang="fr-FR" dirty="0"/>
          </a:p>
          <a:p>
            <a:r>
              <a:rPr lang="fr-FR" dirty="0"/>
              <a:t>Le stress d’interaction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9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081632-FDA4-784F-AE50-6D590B95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61" y="740657"/>
            <a:ext cx="5174207" cy="8124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L’alimentation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7972F2-EE99-844F-8101-F7589293DB06}"/>
              </a:ext>
            </a:extLst>
          </p:cNvPr>
          <p:cNvSpPr txBox="1"/>
          <p:nvPr/>
        </p:nvSpPr>
        <p:spPr>
          <a:xfrm>
            <a:off x="427775" y="3592387"/>
            <a:ext cx="759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Comme pour un véhicule, notre corps à besoin de carburant!</a:t>
            </a:r>
          </a:p>
        </p:txBody>
      </p:sp>
    </p:spTree>
    <p:extLst>
      <p:ext uri="{BB962C8B-B14F-4D97-AF65-F5344CB8AC3E}">
        <p14:creationId xmlns:p14="http://schemas.microsoft.com/office/powerpoint/2010/main" val="201624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DA5764-406E-D946-8B96-D40C43E4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Reconnaitre le stress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E24CE9-151E-2A4C-859A-56CD5300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On reconnais le stress de différentes manières:</a:t>
            </a:r>
          </a:p>
          <a:p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Niveau cognitif (pensée)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Niveau végétatif (nerfs, hormones)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Niveau émotionnel (sentiments)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Niveau physique (tension musculaires)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2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C2B78D-011D-7C43-B8B9-D410007D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28" y="1194017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signes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du stress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1F7671-B45D-DA44-8722-BF1B5EC6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790" y="543957"/>
            <a:ext cx="6583400" cy="4772965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5494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9D5724-4BC5-2F48-8323-EFE7CA49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Causes du stress sur la route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D4769D-4F71-8E4A-A825-E111037EA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Problèmes privé</a:t>
            </a:r>
          </a:p>
          <a:p>
            <a:r>
              <a:rPr lang="fr-FR" dirty="0"/>
              <a:t>Problème professionnel</a:t>
            </a:r>
          </a:p>
          <a:p>
            <a:r>
              <a:rPr lang="fr-FR" dirty="0"/>
              <a:t>Problème de santé</a:t>
            </a:r>
          </a:p>
          <a:p>
            <a:r>
              <a:rPr lang="fr-FR" dirty="0"/>
              <a:t>La circulation routière</a:t>
            </a:r>
          </a:p>
          <a:p>
            <a:r>
              <a:rPr lang="fr-FR" dirty="0"/>
              <a:t>Le bruit</a:t>
            </a:r>
          </a:p>
          <a:p>
            <a:r>
              <a:rPr lang="fr-FR" dirty="0"/>
              <a:t>Conversation pendant la conduite</a:t>
            </a:r>
          </a:p>
          <a:p>
            <a:r>
              <a:rPr lang="fr-FR" dirty="0"/>
              <a:t>Appels téléphoniques durant le trajet</a:t>
            </a:r>
          </a:p>
          <a:p>
            <a:r>
              <a:rPr lang="fr-FR" dirty="0"/>
              <a:t>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86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8B972-A3AE-F344-9441-4CA6AE90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514B0-4027-F646-AB69-8E0DC036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sont les conséquences liée au stress liée à la conduite d’un véhicule?</a:t>
            </a:r>
          </a:p>
          <a:p>
            <a:endParaRPr lang="fr-FR" dirty="0"/>
          </a:p>
          <a:p>
            <a:r>
              <a:rPr lang="fr-FR" dirty="0"/>
              <a:t>Quels sont les signaux d’alerte que vous ressentez lorsque vous êtes stressé?</a:t>
            </a:r>
          </a:p>
        </p:txBody>
      </p:sp>
    </p:spTree>
    <p:extLst>
      <p:ext uri="{BB962C8B-B14F-4D97-AF65-F5344CB8AC3E}">
        <p14:creationId xmlns:p14="http://schemas.microsoft.com/office/powerpoint/2010/main" val="324983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18BF7B-E0D9-E947-ABFB-00DE4316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Comment réduire le stress au volant?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CECBD-7E14-FF44-BBC8-5640ACDF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Aérer la cabine!</a:t>
            </a:r>
          </a:p>
          <a:p>
            <a:r>
              <a:rPr lang="fr-FR" dirty="0"/>
              <a:t>Couper la radio</a:t>
            </a:r>
          </a:p>
          <a:p>
            <a:r>
              <a:rPr lang="fr-FR" dirty="0"/>
              <a:t>Téléphone sur silence</a:t>
            </a:r>
          </a:p>
          <a:p>
            <a:r>
              <a:rPr lang="fr-FR" dirty="0"/>
              <a:t>Se détendre en pensant à une chose qui nous fait du bien…</a:t>
            </a:r>
          </a:p>
          <a:p>
            <a:r>
              <a:rPr lang="fr-FR" dirty="0"/>
              <a:t>Relativiser &gt; je suis au travail, ça n’ira pas plus vite si je m’énerve…</a:t>
            </a:r>
          </a:p>
          <a:p>
            <a:r>
              <a:rPr lang="fr-FR" dirty="0"/>
              <a:t>Exercices de respiration</a:t>
            </a:r>
          </a:p>
          <a:p>
            <a:r>
              <a:rPr lang="fr-FR" dirty="0"/>
              <a:t>S’arrêter et marcher, se vider l’esprit…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8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CDB252-7886-664B-AAAA-40147E86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Comment éviter le stress?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E4A6F-E439-234A-AD05-5D96C26B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Avoir assez de temps, ne pas être « à la dernière minute »</a:t>
            </a:r>
          </a:p>
          <a:p>
            <a:r>
              <a:rPr lang="fr-FR" dirty="0"/>
              <a:t>S’adapter aux situation calmement</a:t>
            </a:r>
          </a:p>
          <a:p>
            <a:r>
              <a:rPr lang="fr-FR" dirty="0"/>
              <a:t>Autre?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574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85DC5A-8261-0E42-9421-798AF0C5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“burnout”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29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F64E9C-FE99-DB4C-8FE2-A56B13E3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et témoignage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C9DA0-BC75-434A-9BD3-A00FF52C3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1188"/>
            <a:ext cx="10515600" cy="1603375"/>
          </a:xfrm>
        </p:spPr>
        <p:txBody>
          <a:bodyPr/>
          <a:lstStyle/>
          <a:p>
            <a:r>
              <a:rPr lang="fr-CH" dirty="0"/>
              <a:t>Le </a:t>
            </a:r>
            <a:r>
              <a:rPr lang="fr-CH" b="1" dirty="0" err="1"/>
              <a:t>burn</a:t>
            </a:r>
            <a:r>
              <a:rPr lang="fr-CH" b="1" dirty="0"/>
              <a:t> out est</a:t>
            </a:r>
            <a:r>
              <a:rPr lang="fr-CH" dirty="0"/>
              <a:t> un état d'épuisement physique, émotionnel et mental lié à une dégradation du rapport d'une personne à son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943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3839B5-A049-D043-BC52-958D90D9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L’alcool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autres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substances…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694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71DDED-4DD8-254A-8E09-92DBC615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L’alcool au volant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édia en ligne 3" descr="[Alcool au Volant] A quoi ressemble la conduite en état d'ébriété ?">
            <a:hlinkClick r:id="" action="ppaction://media"/>
            <a:extLst>
              <a:ext uri="{FF2B5EF4-FFF2-40B4-BE49-F238E27FC236}">
                <a16:creationId xmlns:a16="http://schemas.microsoft.com/office/drawing/2014/main" id="{3B41BE54-7C46-5543-BBB9-30113B2E4D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05747" y="1153572"/>
            <a:ext cx="7437966" cy="41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1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FFC53C-9433-1241-B56F-208DEFC7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18" y="2328599"/>
            <a:ext cx="5150880" cy="1100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mal-bouffe</a:t>
            </a: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754C3FC-45F9-E444-A255-ADD0DE472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798" y="2238425"/>
            <a:ext cx="4252055" cy="2381150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7046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5DBC0D-5C02-9A4C-A0D7-52E16F3C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Une loi et des effets surprenants…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édia en ligne 3" descr="Via Sicura - Une super loi sur l'alcool">
            <a:hlinkClick r:id="" action="ppaction://media"/>
            <a:extLst>
              <a:ext uri="{FF2B5EF4-FFF2-40B4-BE49-F238E27FC236}">
                <a16:creationId xmlns:a16="http://schemas.microsoft.com/office/drawing/2014/main" id="{025A5745-E31C-104A-AC3E-9C27186A99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45730" y="1342436"/>
            <a:ext cx="7259436" cy="40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8AE421-371C-EF4B-9021-6C71F1AB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0.00%ooo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C8215-A25D-2149-A377-6193A87E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Ce que dit la loi pour les pros:</a:t>
            </a:r>
          </a:p>
          <a:p>
            <a:endParaRPr lang="fr-FR" dirty="0"/>
          </a:p>
          <a:p>
            <a:r>
              <a:rPr lang="fr-FR" b="1" dirty="0"/>
              <a:t>Pas d’alcool au plus tard 6 heures avant la prise du volant!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250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9D2EE4-1EC6-9A4D-AFD7-7FB5EF9A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56" y="477998"/>
            <a:ext cx="5221185" cy="975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drogues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65A30-EBC0-3244-A96E-083ABFDA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59" y="959536"/>
            <a:ext cx="5221185" cy="1380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Comme pour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l’alcool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tous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types de substances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psychotropes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son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interdites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derrière le volant!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édia en ligne 3" descr="Drogue au volant : des traces jusqu'à 70 jours après consommation">
            <a:hlinkClick r:id="" action="ppaction://media"/>
            <a:extLst>
              <a:ext uri="{FF2B5EF4-FFF2-40B4-BE49-F238E27FC236}">
                <a16:creationId xmlns:a16="http://schemas.microsoft.com/office/drawing/2014/main" id="{48397FE2-708A-0343-88B8-CB83E391FC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5555" y="2161318"/>
            <a:ext cx="7499882" cy="421868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6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423D80-69D8-DB41-84B9-38C8706B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4" y="2455479"/>
            <a:ext cx="4083432" cy="223058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Les médicaments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édia en ligne 3" descr="Ça vous change la vie - Conduite et médicaments">
            <a:hlinkClick r:id="" action="ppaction://media"/>
            <a:extLst>
              <a:ext uri="{FF2B5EF4-FFF2-40B4-BE49-F238E27FC236}">
                <a16:creationId xmlns:a16="http://schemas.microsoft.com/office/drawing/2014/main" id="{72FACEBB-E5F1-1B43-B42E-EF413F90BB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91640" y="1404937"/>
            <a:ext cx="719666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3A484D-540B-3F44-84E5-BB9293F4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361" y="0"/>
            <a:ext cx="5381277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8B19658-3814-C644-B443-0926D3ADC1B3}"/>
              </a:ext>
            </a:extLst>
          </p:cNvPr>
          <p:cNvSpPr txBox="1"/>
          <p:nvPr/>
        </p:nvSpPr>
        <p:spPr>
          <a:xfrm>
            <a:off x="3714750" y="942975"/>
            <a:ext cx="3728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La digestion se fait plus facilement</a:t>
            </a:r>
          </a:p>
          <a:p>
            <a:r>
              <a:rPr lang="fr-FR" sz="1200" dirty="0"/>
              <a:t>Cela évite de surcharger son estomac et d’avoir de</a:t>
            </a:r>
          </a:p>
          <a:p>
            <a:r>
              <a:rPr lang="fr-FR" sz="1200" dirty="0"/>
              <a:t> l’énergie constante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303578-29BF-7C4D-9DD1-63308015142C}"/>
              </a:ext>
            </a:extLst>
          </p:cNvPr>
          <p:cNvSpPr txBox="1"/>
          <p:nvPr/>
        </p:nvSpPr>
        <p:spPr>
          <a:xfrm>
            <a:off x="3714750" y="2057400"/>
            <a:ext cx="2830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Avoir une bonne hygiène de sommeil</a:t>
            </a:r>
          </a:p>
          <a:p>
            <a:endParaRPr lang="fr-FR" sz="1200" dirty="0"/>
          </a:p>
          <a:p>
            <a:r>
              <a:rPr lang="fr-FR" sz="1200" dirty="0"/>
              <a:t>Respecter une alimentation correct</a:t>
            </a:r>
          </a:p>
          <a:p>
            <a:endParaRPr lang="fr-FR" sz="1200" dirty="0"/>
          </a:p>
          <a:p>
            <a:r>
              <a:rPr lang="fr-FR" sz="1200" dirty="0"/>
              <a:t>Faire des pauses en cas de besoin!</a:t>
            </a:r>
          </a:p>
          <a:p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975103-E118-104E-8629-1E3BBFBAE89E}"/>
              </a:ext>
            </a:extLst>
          </p:cNvPr>
          <p:cNvSpPr txBox="1"/>
          <p:nvPr/>
        </p:nvSpPr>
        <p:spPr>
          <a:xfrm>
            <a:off x="3714750" y="3587323"/>
            <a:ext cx="4282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Non bien au contraire il facilite les risques de somnolence!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C18C090-DB5D-2B41-9E7D-76864F09E04B}"/>
              </a:ext>
            </a:extLst>
          </p:cNvPr>
          <p:cNvSpPr txBox="1"/>
          <p:nvPr/>
        </p:nvSpPr>
        <p:spPr>
          <a:xfrm>
            <a:off x="3714750" y="4794081"/>
            <a:ext cx="4010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Au minimum 1,5 litre d’eau , à boire par petite gorgées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9B70D6-70EB-EF45-8FDF-48F349B17A7C}"/>
              </a:ext>
            </a:extLst>
          </p:cNvPr>
          <p:cNvSpPr txBox="1"/>
          <p:nvPr/>
        </p:nvSpPr>
        <p:spPr>
          <a:xfrm>
            <a:off x="3714750" y="5753307"/>
            <a:ext cx="3305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Rester détendu</a:t>
            </a:r>
          </a:p>
          <a:p>
            <a:endParaRPr lang="fr-FR" sz="1200" dirty="0"/>
          </a:p>
          <a:p>
            <a:r>
              <a:rPr lang="fr-FR" sz="1200" dirty="0"/>
              <a:t>Essayer d’interrompre les pensées négatives</a:t>
            </a:r>
          </a:p>
          <a:p>
            <a:endParaRPr lang="fr-FR" sz="1200" dirty="0"/>
          </a:p>
          <a:p>
            <a:r>
              <a:rPr lang="fr-FR" sz="1200" dirty="0"/>
              <a:t>Faire des exercices respiratoires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643020-02A0-3E4A-9381-1E979E9B8021}"/>
              </a:ext>
            </a:extLst>
          </p:cNvPr>
          <p:cNvSpPr txBox="1"/>
          <p:nvPr/>
        </p:nvSpPr>
        <p:spPr>
          <a:xfrm>
            <a:off x="9944100" y="3128963"/>
            <a:ext cx="171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Fin du module</a:t>
            </a:r>
          </a:p>
        </p:txBody>
      </p:sp>
    </p:spTree>
    <p:extLst>
      <p:ext uri="{BB962C8B-B14F-4D97-AF65-F5344CB8AC3E}">
        <p14:creationId xmlns:p14="http://schemas.microsoft.com/office/powerpoint/2010/main" val="36065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C477D3-E407-BD49-A203-49A9E48E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Choisir son alimentation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(exemple)</a:t>
            </a:r>
          </a:p>
        </p:txBody>
      </p:sp>
      <p:graphicFrame>
        <p:nvGraphicFramePr>
          <p:cNvPr id="14" name="Espace réservé du contenu 2">
            <a:extLst>
              <a:ext uri="{FF2B5EF4-FFF2-40B4-BE49-F238E27FC236}">
                <a16:creationId xmlns:a16="http://schemas.microsoft.com/office/drawing/2014/main" id="{548FFAA2-4811-4E51-AAC5-60A637042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31651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09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55568A-A56D-514E-AF02-D1BB94A1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L’hydratation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6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7AF219-1505-5C44-8048-309A380FE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75" r="15474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C420C4-B6AA-C84D-B257-B0352188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1,5 litre d’eau par jour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E8FAF2-B207-8640-AADD-1C9B11C7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D’où vient l’énergie?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321556-2CC2-0249-80F5-528FB80AC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50% Glucides (sucre), fruits &amp; légumes</a:t>
            </a:r>
          </a:p>
          <a:p>
            <a:r>
              <a:rPr lang="fr-FR" dirty="0"/>
              <a:t>Lipides (graisses)</a:t>
            </a:r>
          </a:p>
          <a:p>
            <a:r>
              <a:rPr lang="fr-FR" dirty="0"/>
              <a:t>10 à 15% Protéines (viande, lait, mais…)</a:t>
            </a:r>
          </a:p>
          <a:p>
            <a:r>
              <a:rPr lang="fr-FR" dirty="0"/>
              <a:t>Vitamines</a:t>
            </a:r>
          </a:p>
          <a:p>
            <a:r>
              <a:rPr lang="fr-FR" dirty="0"/>
              <a:t>Minéraux (produits laitiers)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7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77680-79C9-9E4B-B18C-D1BC38D3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Le métabolisme du chauffeur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8AF066-A4D9-8645-BB60-ACF073D8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Chauffeur transport de marchandises</a:t>
            </a:r>
          </a:p>
          <a:p>
            <a:r>
              <a:rPr lang="fr-FR" dirty="0"/>
              <a:t>Actif, bouge, décharge, soulève des charges, reste assis…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3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0DE8ED-A6C7-E246-8A98-FC4F3B57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Le chauffeur de bus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8AD832-D715-C043-A198-F77F6A29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Est assis en grande partie, décharge les bagages…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2577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694</Words>
  <Application>Microsoft Macintosh PowerPoint</Application>
  <PresentationFormat>Grand écran</PresentationFormat>
  <Paragraphs>123</Paragraphs>
  <Slides>34</Slides>
  <Notes>3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Avenir Next LT Pro</vt:lpstr>
      <vt:lpstr>Calibri</vt:lpstr>
      <vt:lpstr>Tw Cen MT</vt:lpstr>
      <vt:lpstr>ShapesVTI</vt:lpstr>
      <vt:lpstr>Importance d’une bonne constitution physique et mentale</vt:lpstr>
      <vt:lpstr>L’alimentation</vt:lpstr>
      <vt:lpstr>La mal-bouffe</vt:lpstr>
      <vt:lpstr>Choisir son alimentation (exemple)</vt:lpstr>
      <vt:lpstr>L’hydratation</vt:lpstr>
      <vt:lpstr>1,5 litre d’eau par jour</vt:lpstr>
      <vt:lpstr>D’où vient l’énergie?</vt:lpstr>
      <vt:lpstr>Le métabolisme du chauffeur</vt:lpstr>
      <vt:lpstr>Le chauffeur de bus</vt:lpstr>
      <vt:lpstr>Le poids (du chauffeur ;)</vt:lpstr>
      <vt:lpstr>L’IMC</vt:lpstr>
      <vt:lpstr>Présentation PowerPoint</vt:lpstr>
      <vt:lpstr>La pyramide alimentaire</vt:lpstr>
      <vt:lpstr>La pyramide alimentaire</vt:lpstr>
      <vt:lpstr>La fatigue</vt:lpstr>
      <vt:lpstr>Des performances diverses en fonction de l’heure de la journée…</vt:lpstr>
      <vt:lpstr>Le manque de sommeil</vt:lpstr>
      <vt:lpstr>Mesures contre la fatigue</vt:lpstr>
      <vt:lpstr>Le stress</vt:lpstr>
      <vt:lpstr>Reconnaitre le stress</vt:lpstr>
      <vt:lpstr>Les signes du stress</vt:lpstr>
      <vt:lpstr>Causes du stress sur la route</vt:lpstr>
      <vt:lpstr>Questions</vt:lpstr>
      <vt:lpstr>Comment réduire le stress au volant?</vt:lpstr>
      <vt:lpstr>Comment éviter le stress?</vt:lpstr>
      <vt:lpstr>Le “burnout”</vt:lpstr>
      <vt:lpstr>Définition et témoignage</vt:lpstr>
      <vt:lpstr>L’alcool et autres substances…</vt:lpstr>
      <vt:lpstr>L’alcool au volant</vt:lpstr>
      <vt:lpstr>Une loi et des effets surprenants…</vt:lpstr>
      <vt:lpstr>0.00%ooo</vt:lpstr>
      <vt:lpstr>Les drogues</vt:lpstr>
      <vt:lpstr>Les médicaments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d’une bonne constitution physique et mentale</dc:title>
  <dc:creator>Robert Küderli</dc:creator>
  <cp:lastModifiedBy>Robert Küderli</cp:lastModifiedBy>
  <cp:revision>3</cp:revision>
  <dcterms:created xsi:type="dcterms:W3CDTF">2020-07-15T15:58:31Z</dcterms:created>
  <dcterms:modified xsi:type="dcterms:W3CDTF">2021-01-04T09:11:46Z</dcterms:modified>
</cp:coreProperties>
</file>