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7" r:id="rId10"/>
    <p:sldId id="263" r:id="rId11"/>
    <p:sldId id="264" r:id="rId12"/>
    <p:sldId id="265" r:id="rId13"/>
    <p:sldId id="268" r:id="rId14"/>
    <p:sldId id="266" r:id="rId15"/>
    <p:sldId id="269" r:id="rId16"/>
    <p:sldId id="271" r:id="rId17"/>
    <p:sldId id="270" r:id="rId18"/>
    <p:sldId id="274" r:id="rId19"/>
    <p:sldId id="272" r:id="rId20"/>
    <p:sldId id="273" r:id="rId21"/>
    <p:sldId id="275" r:id="rId22"/>
    <p:sldId id="276" r:id="rId23"/>
    <p:sldId id="278" r:id="rId24"/>
    <p:sldId id="280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7"/>
    <p:restoredTop sz="94465"/>
  </p:normalViewPr>
  <p:slideViewPr>
    <p:cSldViewPr snapToGrid="0" snapToObjects="1">
      <p:cViewPr varScale="1">
        <p:scale>
          <a:sx n="88" d="100"/>
          <a:sy n="88" d="100"/>
        </p:scale>
        <p:origin x="68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F9DF2-85BA-EE4B-86DE-E69AC5907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D6FAB8-C237-0242-BBDE-FD7E815E6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414F6F-C559-6F4E-A03F-E2730A93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C858-F7DE-AC43-8FF0-48791F48A96B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E2FE7E-B08C-194D-9CAB-90CAA905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DC5FBE-C656-D44E-9457-0ADBDBC5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B580-E60C-214D-974A-7B19C4564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58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F0ABF-A905-CD46-9E19-6B724F66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DD1126-98E3-7E4F-B7A7-0C5578416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80A4EE-A7EF-6C45-90AF-6A12B0C8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C858-F7DE-AC43-8FF0-48791F48A96B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DEC92D-2488-6344-8724-05CB87EF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6E05CA-1C15-4F4A-BF78-419405DD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B580-E60C-214D-974A-7B19C4564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12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744FA32-F9E4-F34C-90C5-E601E71B2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23D2C2-34F7-0448-B7D6-3EB7D349D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5C145A-B3AC-C94A-BC8A-27C3D100E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C858-F7DE-AC43-8FF0-48791F48A96B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E5B9EB-2D5B-6D40-8B00-AC543A6D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F55ED3-04F9-4A42-8A02-CFD8A1CF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B580-E60C-214D-974A-7B19C4564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5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61373-6D91-A442-9B55-6838DADE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3EE033-556F-104C-863E-3AB5C6488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8A80A6-5D96-FF4A-BEB9-DB2FB6837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C858-F7DE-AC43-8FF0-48791F48A96B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EFF0EE-A1D3-5949-A80F-35859FC3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C301B1-2119-F04E-A4FE-E3A07F2F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B580-E60C-214D-974A-7B19C4564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42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6F01D-EBAA-DD4C-821D-3FD1B2D9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028826-53DE-9E49-84C1-E9DAD3FD3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074FD-E74B-1749-80B4-B63BF932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C858-F7DE-AC43-8FF0-48791F48A96B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F21E9E-A951-3D4C-B49C-CA0706AF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DB35C9-0E20-AC44-9877-22C49B18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B580-E60C-214D-974A-7B19C4564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42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3D0E6F-5440-1142-AA4B-ABD10D47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AEE20-7376-574B-8BEE-8591FE50E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BC4195-2007-734A-9E3B-86E1CD289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677C62-5EA2-BD47-BF87-D3BCB7D3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C858-F7DE-AC43-8FF0-48791F48A96B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3CDE3A-79B1-6A4A-BEAD-3E82ACEE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EEEE74-0B78-7E41-88F7-15260EFB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B580-E60C-214D-974A-7B19C4564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87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99EBC-C95D-6444-8869-04E57922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B28E27-9F02-E94D-9D41-157C2609D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73E70E-CA09-994B-871D-E0B27C85F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C85E7A4-9B49-2345-B105-4B215756B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AACA12-1746-E045-AD13-CEBA2D1D1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02D9F5F-00D4-A54D-8A49-9D76F92F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C858-F7DE-AC43-8FF0-48791F48A96B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F45A3EA-1982-C045-84BB-97D568A5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F9FE9C5-FE78-4849-A583-34106EF7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B580-E60C-214D-974A-7B19C4564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53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6B304-04D3-4F4E-8ACF-D61CF28A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EEC909-899B-4844-80A8-A2086C59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C858-F7DE-AC43-8FF0-48791F48A96B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05A54F-D954-FA4F-9BB0-47EE651F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2DBC8F-74AA-4F4E-9D12-ACE9984C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B580-E60C-214D-974A-7B19C4564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20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04E57E-B74C-F947-A21E-F952F7DB1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C858-F7DE-AC43-8FF0-48791F48A96B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47D7809-7FCD-704B-A951-4F4EBD63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11DE59-0A34-E14E-9781-3FB67443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B580-E60C-214D-974A-7B19C4564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28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AB299-3838-9747-9715-DEFDBB37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642A9D-C096-C540-8711-FFCC2E7F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DE4189-7EF4-A741-AD92-0FF73656B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7B55C0-BA30-4647-A45E-43AC7B1D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C858-F7DE-AC43-8FF0-48791F48A96B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654B61-136D-7748-8B57-407B8BA5F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F7AC84-06C1-A54D-817E-3CE3B53E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B580-E60C-214D-974A-7B19C4564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52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B6F35-8DA2-774E-BAE5-88DFD64A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BAFCAF-DE8E-5B46-BEEA-AAAFE7944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F78DA6-A063-244F-B55D-AF34B21DF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EF2981-F478-434F-B068-2DB793F81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C858-F7DE-AC43-8FF0-48791F48A96B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A11F12-1E5F-0A41-AA3E-47E1E47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21CB93-00D1-7E47-98AF-58C3E1E1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B580-E60C-214D-974A-7B19C4564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42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FAF5E31-A67A-3B46-BE07-F9AE2EF6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BE98AC-754B-0942-8949-351CFF4DE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B0910A-7748-FE41-AF08-88F42D67C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C858-F7DE-AC43-8FF0-48791F48A96B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D32718-45F4-2D49-B285-EE5618640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B64F73-6449-EA48-9D4A-C895576A1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2B580-E60C-214D-974A-7B19C45646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3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3nhtQZo6-c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-QbIqsEg7U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Cp6EfrPxHw?feature=oembe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nLj5Xo4zBc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8EB117E-450E-5D45-BC31-733B1DA24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Préparation à l’examen OACP</a:t>
            </a:r>
          </a:p>
          <a:p>
            <a:endParaRPr lang="fr-FR" dirty="0"/>
          </a:p>
          <a:p>
            <a:r>
              <a:rPr lang="fr-FR" b="1" dirty="0"/>
              <a:t>Thème 9: </a:t>
            </a:r>
          </a:p>
          <a:p>
            <a:r>
              <a:rPr lang="fr-FR" b="1" dirty="0"/>
              <a:t>Accidents de circulation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129826-E6EA-8948-B8BE-FDEF0F27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441" y="534931"/>
            <a:ext cx="4701117" cy="22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1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6B14EA6-F740-1940-8878-71F86B79BB66}"/>
              </a:ext>
            </a:extLst>
          </p:cNvPr>
          <p:cNvSpPr txBox="1">
            <a:spLocks/>
          </p:cNvSpPr>
          <p:nvPr/>
        </p:nvSpPr>
        <p:spPr>
          <a:xfrm>
            <a:off x="648929" y="629266"/>
            <a:ext cx="3651467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Pannes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et accidents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E8CF090-A25E-6044-8EB8-BEBBF3EB95FC}"/>
              </a:ext>
            </a:extLst>
          </p:cNvPr>
          <p:cNvSpPr txBox="1">
            <a:spLocks/>
          </p:cNvSpPr>
          <p:nvPr/>
        </p:nvSpPr>
        <p:spPr>
          <a:xfrm>
            <a:off x="648931" y="2438400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/>
              <a:t>1.   </a:t>
            </a:r>
            <a:r>
              <a:rPr lang="en-US" sz="1500" b="1" dirty="0" err="1"/>
              <a:t>Appréciez</a:t>
            </a:r>
            <a:r>
              <a:rPr lang="en-US" sz="1500" b="1" dirty="0"/>
              <a:t> la situation.</a:t>
            </a:r>
            <a:endParaRPr lang="en-US" sz="1500" dirty="0"/>
          </a:p>
          <a:p>
            <a:r>
              <a:rPr lang="en-US" sz="1500" dirty="0" err="1"/>
              <a:t>Arrêtez-vous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Gardez</a:t>
            </a:r>
            <a:r>
              <a:rPr lang="en-US" sz="1500" dirty="0"/>
              <a:t> </a:t>
            </a:r>
            <a:r>
              <a:rPr lang="en-US" sz="1500" dirty="0" err="1"/>
              <a:t>votre</a:t>
            </a:r>
            <a:r>
              <a:rPr lang="en-US" sz="1500" dirty="0"/>
              <a:t> </a:t>
            </a:r>
            <a:r>
              <a:rPr lang="en-US" sz="1500" dirty="0" err="1"/>
              <a:t>calme</a:t>
            </a:r>
            <a:r>
              <a:rPr lang="en-US" sz="1500" dirty="0"/>
              <a:t>; </a:t>
            </a:r>
            <a:r>
              <a:rPr lang="en-US" sz="1500" dirty="0" err="1"/>
              <a:t>enclenchez</a:t>
            </a:r>
            <a:r>
              <a:rPr lang="en-US" sz="1500" dirty="0"/>
              <a:t> les </a:t>
            </a:r>
            <a:r>
              <a:rPr lang="en-US" sz="1500" dirty="0" err="1"/>
              <a:t>feux</a:t>
            </a:r>
            <a:r>
              <a:rPr lang="en-US" sz="1500" dirty="0"/>
              <a:t> de </a:t>
            </a:r>
            <a:r>
              <a:rPr lang="en-US" sz="1500" dirty="0" err="1"/>
              <a:t>détresse</a:t>
            </a:r>
            <a:r>
              <a:rPr lang="en-US" sz="1500" dirty="0"/>
              <a:t> et les </a:t>
            </a:r>
            <a:r>
              <a:rPr lang="en-US" sz="1500" dirty="0" err="1"/>
              <a:t>feux</a:t>
            </a:r>
            <a:r>
              <a:rPr lang="en-US" sz="1500" dirty="0"/>
              <a:t> de </a:t>
            </a:r>
            <a:r>
              <a:rPr lang="en-US" sz="1500" dirty="0" err="1"/>
              <a:t>croisement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Faites</a:t>
            </a:r>
            <a:r>
              <a:rPr lang="en-US" sz="1500" dirty="0"/>
              <a:t> le point quant au </a:t>
            </a:r>
            <a:r>
              <a:rPr lang="en-US" sz="1500" dirty="0" err="1"/>
              <a:t>nombres</a:t>
            </a:r>
            <a:r>
              <a:rPr lang="en-US" sz="1500" dirty="0"/>
              <a:t> de </a:t>
            </a:r>
            <a:r>
              <a:rPr lang="en-US" sz="1500" dirty="0" err="1"/>
              <a:t>véhicules</a:t>
            </a:r>
            <a:r>
              <a:rPr lang="en-US" sz="1500" dirty="0"/>
              <a:t>, au type et </a:t>
            </a:r>
            <a:r>
              <a:rPr lang="en-US" sz="1500" dirty="0" err="1"/>
              <a:t>à</a:t>
            </a:r>
            <a:r>
              <a:rPr lang="en-US" sz="1500" dirty="0"/>
              <a:t> </a:t>
            </a:r>
            <a:r>
              <a:rPr lang="en-US" sz="1500" dirty="0" err="1"/>
              <a:t>l'emplacement</a:t>
            </a:r>
            <a:r>
              <a:rPr lang="en-US" sz="1500" dirty="0"/>
              <a:t> des </a:t>
            </a:r>
            <a:r>
              <a:rPr lang="en-US" sz="1500" dirty="0" err="1"/>
              <a:t>impliqués</a:t>
            </a:r>
            <a:r>
              <a:rPr lang="en-US" sz="1500" dirty="0"/>
              <a:t> dans </a:t>
            </a:r>
            <a:r>
              <a:rPr lang="en-US" sz="1500" dirty="0" err="1"/>
              <a:t>l'accident</a:t>
            </a:r>
            <a:r>
              <a:rPr lang="en-US" sz="1500" dirty="0"/>
              <a:t>.</a:t>
            </a:r>
          </a:p>
          <a:p>
            <a:r>
              <a:rPr lang="en-US" sz="1500" dirty="0"/>
              <a:t>Y a-t-</a:t>
            </a:r>
            <a:r>
              <a:rPr lang="en-US" sz="1500" dirty="0" err="1"/>
              <a:t>il</a:t>
            </a:r>
            <a:r>
              <a:rPr lang="en-US" sz="1500" dirty="0"/>
              <a:t> des </a:t>
            </a:r>
            <a:r>
              <a:rPr lang="en-US" sz="1500" dirty="0" err="1"/>
              <a:t>blessés</a:t>
            </a:r>
            <a:r>
              <a:rPr lang="en-US" sz="1500" dirty="0"/>
              <a:t>?</a:t>
            </a:r>
          </a:p>
          <a:p>
            <a:r>
              <a:rPr lang="en-US" sz="1500" dirty="0"/>
              <a:t>Y a-t-</a:t>
            </a:r>
            <a:r>
              <a:rPr lang="en-US" sz="1500" dirty="0" err="1"/>
              <a:t>il</a:t>
            </a:r>
            <a:r>
              <a:rPr lang="en-US" sz="1500" dirty="0"/>
              <a:t> un </a:t>
            </a:r>
            <a:r>
              <a:rPr lang="en-US" sz="1500" dirty="0" err="1"/>
              <a:t>risque</a:t>
            </a:r>
            <a:r>
              <a:rPr lang="en-US" sz="1500" dirty="0"/>
              <a:t> </a:t>
            </a:r>
            <a:r>
              <a:rPr lang="en-US" sz="1500" dirty="0" err="1"/>
              <a:t>d'incendie</a:t>
            </a:r>
            <a:r>
              <a:rPr lang="en-US" sz="1500" dirty="0"/>
              <a:t> </a:t>
            </a:r>
            <a:r>
              <a:rPr lang="en-US" sz="1500" dirty="0" err="1"/>
              <a:t>ou</a:t>
            </a:r>
            <a:r>
              <a:rPr lang="en-US" sz="1500" dirty="0"/>
              <a:t> </a:t>
            </a:r>
            <a:r>
              <a:rPr lang="en-US" sz="1500" dirty="0" err="1"/>
              <a:t>d'explosion</a:t>
            </a:r>
            <a:r>
              <a:rPr lang="en-US" sz="1500" dirty="0"/>
              <a:t>? Des </a:t>
            </a:r>
            <a:r>
              <a:rPr lang="en-US" sz="1500" dirty="0" err="1"/>
              <a:t>véhicules</a:t>
            </a:r>
            <a:r>
              <a:rPr lang="en-US" sz="1500" dirty="0"/>
              <a:t> </a:t>
            </a:r>
            <a:r>
              <a:rPr lang="en-US" sz="1500" dirty="0" err="1"/>
              <a:t>transportaient-ils</a:t>
            </a:r>
            <a:r>
              <a:rPr lang="en-US" sz="1500" dirty="0"/>
              <a:t> un </a:t>
            </a:r>
            <a:r>
              <a:rPr lang="en-US" sz="1500" dirty="0" err="1"/>
              <a:t>chargement</a:t>
            </a:r>
            <a:r>
              <a:rPr lang="en-US" sz="1500" dirty="0"/>
              <a:t> </a:t>
            </a:r>
            <a:r>
              <a:rPr lang="en-US" sz="1500" dirty="0" err="1"/>
              <a:t>dangereux</a:t>
            </a:r>
            <a:r>
              <a:rPr lang="en-US" sz="1500" dirty="0"/>
              <a:t>?</a:t>
            </a:r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6" name="Espace réservé du contenu 5" descr="Une image contenant route, extérieur, personne, homme&#10;&#10;Description générée automatiquement">
            <a:extLst>
              <a:ext uri="{FF2B5EF4-FFF2-40B4-BE49-F238E27FC236}">
                <a16:creationId xmlns:a16="http://schemas.microsoft.com/office/drawing/2014/main" id="{9FA7CDBB-C607-AC4A-8F22-A5144FA61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88" r="1916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8951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7BED536-0B7A-AE4D-BA00-574D72968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Pannes et accidents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2AEA539-7A35-D544-9FBC-76EA7C2AE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fr-CH" sz="1800" b="1" dirty="0"/>
              <a:t>2.   Sécurisez le lieu de l'accident.</a:t>
            </a:r>
            <a:endParaRPr lang="fr-CH" sz="1800" dirty="0"/>
          </a:p>
          <a:p>
            <a:r>
              <a:rPr lang="fr-CH" sz="1800" dirty="0"/>
              <a:t>Placez le triangle de panne à 50 mètres au moins, sur les routes à grand trafic à 100 mètres au moins, en amont du lieu de l'accident.</a:t>
            </a:r>
          </a:p>
          <a:p>
            <a:endParaRPr lang="fr-FR" sz="1800" dirty="0"/>
          </a:p>
        </p:txBody>
      </p:sp>
      <p:pic>
        <p:nvPicPr>
          <p:cNvPr id="4" name="Image 3" descr="Une image contenant extérieur, personne, route, herbe&#10;&#10;Description générée automatiquement">
            <a:extLst>
              <a:ext uri="{FF2B5EF4-FFF2-40B4-BE49-F238E27FC236}">
                <a16:creationId xmlns:a16="http://schemas.microsoft.com/office/drawing/2014/main" id="{E846EEC5-EDDB-0B4E-A5A3-8F1399FAA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99" r="36108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56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5F256A36-9F25-9F4D-8BF2-78E48130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Pannes et accidents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DF8CE99-0F22-BF45-8A75-A8F514F3D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r>
              <a:rPr lang="fr-CH" sz="1800" b="1" dirty="0"/>
              <a:t>3.   Donnez les premiers soins</a:t>
            </a:r>
            <a:endParaRPr lang="fr-CH" sz="1800" dirty="0"/>
          </a:p>
          <a:p>
            <a:r>
              <a:rPr lang="fr-CH" sz="1800" dirty="0"/>
              <a:t>Evacuez immédiatement les blessés de la zone dangereuse (trafic, risque que les véhicules prennent feu).</a:t>
            </a:r>
          </a:p>
          <a:p>
            <a:r>
              <a:rPr lang="fr-CH" sz="1800" dirty="0"/>
              <a:t>Donnez les premiers soins; prenez éventuellement la pharmacie de secours de votre véhicule.</a:t>
            </a:r>
          </a:p>
          <a:p>
            <a:endParaRPr lang="fr-FR" sz="1800" dirty="0"/>
          </a:p>
        </p:txBody>
      </p:sp>
      <p:pic>
        <p:nvPicPr>
          <p:cNvPr id="4" name="Image 3" descr="Une image contenant intérieur, table, assis, jouet&#10;&#10;Description générée automatiquement">
            <a:extLst>
              <a:ext uri="{FF2B5EF4-FFF2-40B4-BE49-F238E27FC236}">
                <a16:creationId xmlns:a16="http://schemas.microsoft.com/office/drawing/2014/main" id="{D6D58F50-9BCD-2446-ACD2-B70D0FDC1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8" r="3815" b="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480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3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49A898-78A2-B946-A79C-DC4419731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Règles de base des premiers secours p.224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EA0346-6D35-4043-A26B-07C8C048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834" y="882832"/>
            <a:ext cx="7834365" cy="509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18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E102C1E0-7368-294F-A913-0D397049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Pannes et accidents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6E62D1D-8F90-2448-927F-25C88C1E4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821469" cy="3785419"/>
          </a:xfrm>
        </p:spPr>
        <p:txBody>
          <a:bodyPr>
            <a:normAutofit/>
          </a:bodyPr>
          <a:lstStyle/>
          <a:p>
            <a:r>
              <a:rPr lang="fr-CH" sz="1800" b="1" dirty="0"/>
              <a:t>4.   Alertez les services de secours</a:t>
            </a:r>
            <a:endParaRPr lang="fr-CH" sz="1800" dirty="0"/>
          </a:p>
          <a:p>
            <a:r>
              <a:rPr lang="fr-CH" sz="1800" dirty="0"/>
              <a:t>Appelez la police au 117, l'ambulance au 144 (112) ou, en cas d'incendie, les pompiers au 118.</a:t>
            </a:r>
          </a:p>
          <a:p>
            <a:r>
              <a:rPr lang="fr-CH" sz="1800" dirty="0"/>
              <a:t>Sur les lieux de l’accident, vous ne devez pas modifier l’état des choses avant l’arrivée de la police, à moins que la protection de blessés ou la sécurité du trafic ne l’exige. Photographiez si possible l'état initial des lieux de l’accident.</a:t>
            </a:r>
          </a:p>
          <a:p>
            <a:endParaRPr lang="fr-FR" sz="1800" dirty="0"/>
          </a:p>
        </p:txBody>
      </p:sp>
      <p:pic>
        <p:nvPicPr>
          <p:cNvPr id="4" name="Image 3" descr="Une image contenant montagne, extérieur, groupe, assis&#10;&#10;Description générée automatiquement">
            <a:extLst>
              <a:ext uri="{FF2B5EF4-FFF2-40B4-BE49-F238E27FC236}">
                <a16:creationId xmlns:a16="http://schemas.microsoft.com/office/drawing/2014/main" id="{6191A33F-4EC2-8D45-9349-1C74E674C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48" r="1900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749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25AB76-FA31-C946-9B7C-E18E9397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Lutte contre l’incendie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36E87F-A16A-D246-95BF-72CDE9D5B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2970"/>
            <a:ext cx="10515600" cy="2102908"/>
          </a:xfrm>
        </p:spPr>
        <p:txBody>
          <a:bodyPr/>
          <a:lstStyle/>
          <a:p>
            <a:r>
              <a:rPr lang="fr-FR" dirty="0"/>
              <a:t>Une fuite, un court-circuit, du vandalisme… un feu dans les transports est vite arrivé!</a:t>
            </a:r>
          </a:p>
          <a:p>
            <a:r>
              <a:rPr lang="fr-FR" dirty="0"/>
              <a:t>La lutte contre le feu est efficace au plus tôt, dans les premières secondes si possible!</a:t>
            </a:r>
          </a:p>
        </p:txBody>
      </p:sp>
    </p:spTree>
    <p:extLst>
      <p:ext uri="{BB962C8B-B14F-4D97-AF65-F5344CB8AC3E}">
        <p14:creationId xmlns:p14="http://schemas.microsoft.com/office/powerpoint/2010/main" val="30401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5FD171-B2EE-8946-9D37-9B1A64D2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 triangle du feu</a:t>
            </a:r>
          </a:p>
        </p:txBody>
      </p:sp>
      <p:pic>
        <p:nvPicPr>
          <p:cNvPr id="5" name="Image 4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7EAB8E8A-1217-8442-82B9-408034662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573987"/>
            <a:ext cx="6553545" cy="57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03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5BB95-ED67-7C4A-8F4D-B71A4F8D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La lutte contre le feu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p.226 - 227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EC352F-3AF8-604F-9DAB-71CB6904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fr-FR" sz="1800"/>
              <a:t>Un extincteur est efficace lorsque: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/>
              <a:t>La source du feu peut être atteinte par le jet de l’extincteur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/>
              <a:t>L’extincteur est bien utilisé!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/>
              <a:t>La chaleur n’est pas encore trop élevée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/>
              <a:t>Cela ne fait pas trop longtemps que le feu brûle…</a:t>
            </a:r>
          </a:p>
        </p:txBody>
      </p:sp>
      <p:pic>
        <p:nvPicPr>
          <p:cNvPr id="5" name="Image 4" descr="Une image contenant personne, rouge, tenant, main&#10;&#10;Description générée automatiquement">
            <a:extLst>
              <a:ext uri="{FF2B5EF4-FFF2-40B4-BE49-F238E27FC236}">
                <a16:creationId xmlns:a16="http://schemas.microsoft.com/office/drawing/2014/main" id="{28C54325-1C4F-5F42-8CCC-2F629DAFD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24" r="11661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087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AFF6E3-93DF-3640-AB15-28ECED86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Utilisation de l’extincteur</a:t>
            </a:r>
          </a:p>
        </p:txBody>
      </p:sp>
      <p:pic>
        <p:nvPicPr>
          <p:cNvPr id="4" name="Média en ligne 3" descr="formation incendie manipulation extincteur">
            <a:hlinkClick r:id="" action="ppaction://media"/>
            <a:extLst>
              <a:ext uri="{FF2B5EF4-FFF2-40B4-BE49-F238E27FC236}">
                <a16:creationId xmlns:a16="http://schemas.microsoft.com/office/drawing/2014/main" id="{B904B14F-EC88-2746-93D5-660176C379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38600" y="1405624"/>
            <a:ext cx="7188199" cy="40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D4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ABD95F0-5543-7349-8CE9-E60CE761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27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classes de feu</a:t>
            </a:r>
          </a:p>
        </p:txBody>
      </p:sp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294067B-E35A-6743-BD2E-1762C6B4A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33" y="1135535"/>
            <a:ext cx="8912667" cy="470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8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12BA81-2DEC-FF45-88E0-CC49FEA4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804470-0826-3240-9A3D-A60AB9DE7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/>
          </a:bodyPr>
          <a:lstStyle/>
          <a:p>
            <a:r>
              <a:rPr lang="fr-FR" sz="2400"/>
              <a:t>Décrire les mesures de prévention des accidents</a:t>
            </a:r>
          </a:p>
          <a:p>
            <a:r>
              <a:rPr lang="fr-FR" sz="2400"/>
              <a:t>Citer les activités de distraction du conducteur et les risques qu’elles peuvent engendrer</a:t>
            </a:r>
          </a:p>
          <a:p>
            <a:r>
              <a:rPr lang="fr-FR" sz="2400"/>
              <a:t>Comportements envers les autres usagers</a:t>
            </a:r>
          </a:p>
          <a:p>
            <a:r>
              <a:rPr lang="fr-FR" sz="2400"/>
              <a:t>Situations exceptionnelles</a:t>
            </a:r>
          </a:p>
        </p:txBody>
      </p:sp>
    </p:spTree>
    <p:extLst>
      <p:ext uri="{BB962C8B-B14F-4D97-AF65-F5344CB8AC3E}">
        <p14:creationId xmlns:p14="http://schemas.microsoft.com/office/powerpoint/2010/main" val="8886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E63B33-C51F-1442-BC97-A4C78985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tunnels et les ponts p.228 - 229</a:t>
            </a:r>
          </a:p>
        </p:txBody>
      </p:sp>
      <p:pic>
        <p:nvPicPr>
          <p:cNvPr id="4" name="Média en ligne 3" descr="Comportement Ã  adopter dans un tunnel (panne - accident - feu )">
            <a:hlinkClick r:id="" action="ppaction://media"/>
            <a:extLst>
              <a:ext uri="{FF2B5EF4-FFF2-40B4-BE49-F238E27FC236}">
                <a16:creationId xmlns:a16="http://schemas.microsoft.com/office/drawing/2014/main" id="{DAA2AB94-34C5-5148-A30C-0779C0BFE6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38600" y="1405624"/>
            <a:ext cx="7188199" cy="40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6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02EA9-2040-F544-BE17-005A8173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Les ponts p.229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95E18C-E599-DB40-A928-34EFF596C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740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ponts présentent divers dangers comme:</a:t>
            </a:r>
          </a:p>
          <a:p>
            <a:pPr marL="0" indent="0">
              <a:buNone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Parfois, pas de bande d’urgence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Impossibilité de se mettre en sécurité derrière la barrière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De nuit, il est difficile d’évaluer si on est bien sur un pont ou non!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86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BA2385-D68C-D047-B8AD-EA7EB3F8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Remplir la déclaration d’accident</a:t>
            </a:r>
          </a:p>
        </p:txBody>
      </p:sp>
      <p:pic>
        <p:nvPicPr>
          <p:cNvPr id="4" name="Média en ligne 3" descr="Conseils utiles pour bien remplir son constat amiable">
            <a:hlinkClick r:id="" action="ppaction://media"/>
            <a:extLst>
              <a:ext uri="{FF2B5EF4-FFF2-40B4-BE49-F238E27FC236}">
                <a16:creationId xmlns:a16="http://schemas.microsoft.com/office/drawing/2014/main" id="{10CA1B01-06F1-6E40-B555-170C123B16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38600" y="1405624"/>
            <a:ext cx="7188199" cy="40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9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1F2D0-D8C2-4641-A0EB-9BFF9D5AD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Gestion des conflits p.231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EC53A9-6BB4-784F-BBA9-45C637B7D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8824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Ne pas commencer avec des revendications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Ne pas s’éloigner du sujet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Ne « démontez » pas chaque reproches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Evitez les « oui mais… »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Essayez de trouver une solution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Reformulez, restez calme!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0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3CD19C9B-CCD7-304B-97FA-2743DE39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899" y="0"/>
            <a:ext cx="495620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5E01531-06CB-7F4B-8D34-05BA8EE1F2EB}"/>
              </a:ext>
            </a:extLst>
          </p:cNvPr>
          <p:cNvSpPr txBox="1"/>
          <p:nvPr/>
        </p:nvSpPr>
        <p:spPr>
          <a:xfrm>
            <a:off x="3843338" y="742950"/>
            <a:ext cx="3715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Triangle de signalisation, extincteur 6kg, gilet de sécurité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E5446A-2F49-8041-9796-5B49E2217256}"/>
              </a:ext>
            </a:extLst>
          </p:cNvPr>
          <p:cNvSpPr txBox="1"/>
          <p:nvPr/>
        </p:nvSpPr>
        <p:spPr>
          <a:xfrm>
            <a:off x="6096000" y="157823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1569A60-5F33-8840-9B7A-982AE706C591}"/>
              </a:ext>
            </a:extLst>
          </p:cNvPr>
          <p:cNvSpPr txBox="1"/>
          <p:nvPr/>
        </p:nvSpPr>
        <p:spPr>
          <a:xfrm>
            <a:off x="3843338" y="2459503"/>
            <a:ext cx="28825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fr-FR" sz="1200" dirty="0"/>
              <a:t>Observer la situation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200" dirty="0"/>
              <a:t>Délimitation d’un périmètre de sécurité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200" dirty="0"/>
              <a:t>Porter secours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200" dirty="0"/>
              <a:t>Alerter les services de sauvetage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200" dirty="0"/>
              <a:t>S’occuper des blesser en attendant…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D1156F-E901-5E40-ACDE-CD47A0F66922}"/>
              </a:ext>
            </a:extLst>
          </p:cNvPr>
          <p:cNvSpPr txBox="1"/>
          <p:nvPr/>
        </p:nvSpPr>
        <p:spPr>
          <a:xfrm>
            <a:off x="3843338" y="3848604"/>
            <a:ext cx="362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Risque de chute, certains n’ont pas de bande d’urgence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40A8FA3-A821-8245-BFF9-87112218F933}"/>
              </a:ext>
            </a:extLst>
          </p:cNvPr>
          <p:cNvSpPr txBox="1"/>
          <p:nvPr/>
        </p:nvSpPr>
        <p:spPr>
          <a:xfrm>
            <a:off x="3843338" y="4499041"/>
            <a:ext cx="38175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lphaUcPeriod"/>
            </a:pPr>
            <a:endParaRPr lang="fr-FR" sz="1200" dirty="0"/>
          </a:p>
          <a:p>
            <a:pPr marL="228600" indent="-228600">
              <a:buFont typeface="+mj-lt"/>
              <a:buAutoNum type="alphaUcPeriod"/>
            </a:pPr>
            <a:endParaRPr lang="fr-FR" sz="1200" dirty="0"/>
          </a:p>
          <a:p>
            <a:pPr marL="228600" indent="-228600">
              <a:buFont typeface="+mj-lt"/>
              <a:buAutoNum type="alphaUcPeriod"/>
            </a:pPr>
            <a:r>
              <a:rPr lang="fr-FR" sz="1200" dirty="0"/>
              <a:t>Appeler les secours</a:t>
            </a:r>
          </a:p>
          <a:p>
            <a:pPr marL="228600" indent="-228600">
              <a:buFont typeface="+mj-lt"/>
              <a:buAutoNum type="alphaUcPeriod"/>
            </a:pPr>
            <a:r>
              <a:rPr lang="fr-FR" sz="1200" dirty="0"/>
              <a:t>Lieu de l’accident?</a:t>
            </a:r>
          </a:p>
          <a:p>
            <a:pPr marL="228600" indent="-228600">
              <a:buFont typeface="+mj-lt"/>
              <a:buAutoNum type="alphaUcPeriod"/>
            </a:pPr>
            <a:r>
              <a:rPr lang="fr-FR" sz="1200" dirty="0"/>
              <a:t>Que s’est-il passé?</a:t>
            </a:r>
          </a:p>
          <a:p>
            <a:pPr marL="228600" indent="-228600">
              <a:buFont typeface="+mj-lt"/>
              <a:buAutoNum type="alphaUcPeriod"/>
            </a:pPr>
            <a:r>
              <a:rPr lang="fr-FR" sz="1200" dirty="0"/>
              <a:t>Quels types de blessures?</a:t>
            </a:r>
          </a:p>
          <a:p>
            <a:pPr marL="228600" indent="-228600">
              <a:buFont typeface="+mj-lt"/>
              <a:buAutoNum type="alphaUcPeriod"/>
            </a:pPr>
            <a:r>
              <a:rPr lang="fr-FR" sz="1200" dirty="0"/>
              <a:t>Rester avec le/les blessés jusqu’à l’arrivée des secours!</a:t>
            </a:r>
          </a:p>
          <a:p>
            <a:pPr marL="228600" indent="-228600">
              <a:buFont typeface="+mj-lt"/>
              <a:buAutoNum type="alphaUcPeriod"/>
            </a:pPr>
            <a:endParaRPr lang="fr-FR" sz="12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32FCB0-5257-B844-99A1-BF85932DD7BB}"/>
              </a:ext>
            </a:extLst>
          </p:cNvPr>
          <p:cNvSpPr txBox="1"/>
          <p:nvPr/>
        </p:nvSpPr>
        <p:spPr>
          <a:xfrm>
            <a:off x="9608457" y="3556000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Fin du module</a:t>
            </a:r>
          </a:p>
        </p:txBody>
      </p:sp>
    </p:spTree>
    <p:extLst>
      <p:ext uri="{BB962C8B-B14F-4D97-AF65-F5344CB8AC3E}">
        <p14:creationId xmlns:p14="http://schemas.microsoft.com/office/powerpoint/2010/main" val="111239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1A4BAC-BB01-2C43-8DCB-B3B2A01D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fr-FR"/>
              <a:t>L’origine des accidents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D721B6-931E-4748-9143-22B4589E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42091" cy="3399518"/>
          </a:xfrm>
        </p:spPr>
        <p:txBody>
          <a:bodyPr>
            <a:normAutofit/>
          </a:bodyPr>
          <a:lstStyle/>
          <a:p>
            <a:r>
              <a:rPr lang="fr-FR" sz="2000" dirty="0"/>
              <a:t>Véhicule?</a:t>
            </a:r>
          </a:p>
          <a:p>
            <a:r>
              <a:rPr lang="fr-FR" sz="2000" dirty="0"/>
              <a:t>Conducteur?</a:t>
            </a:r>
          </a:p>
          <a:p>
            <a:r>
              <a:rPr lang="fr-FR" sz="2000" dirty="0"/>
              <a:t>Autres?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D273E0E-61A5-7B42-AF26-C752DA161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290" y="1567542"/>
            <a:ext cx="6936479" cy="44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4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DF2F0F-7FDE-AF47-B12A-ACCA8C87EA6B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petite </a:t>
            </a:r>
            <a:r>
              <a:rPr lang="en-US" sz="2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histoire</a:t>
            </a:r>
            <a:r>
              <a:rPr lang="en-US" sz="2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Média en ligne 3" descr="L'accident de voiture en 2CV | &quot;Le corniaud&quot; - GÃ©rard Oury - 1965">
            <a:hlinkClick r:id="" action="ppaction://media"/>
            <a:extLst>
              <a:ext uri="{FF2B5EF4-FFF2-40B4-BE49-F238E27FC236}">
                <a16:creationId xmlns:a16="http://schemas.microsoft.com/office/drawing/2014/main" id="{702F44E0-BC18-F54B-9084-F056FB8586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38600" y="1405624"/>
            <a:ext cx="7188199" cy="40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BD89B4-171A-1E46-9099-1DAC7D238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fr-FR"/>
              <a:t>Les facteurs d’accident (p.213 -216)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230654-A457-2C4F-BBE6-7215C454C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anchor="ctr">
            <a:normAutofit/>
          </a:bodyPr>
          <a:lstStyle/>
          <a:p>
            <a:r>
              <a:rPr lang="fr-FR" sz="2200" u="sng">
                <a:solidFill>
                  <a:schemeClr val="bg1"/>
                </a:solidFill>
              </a:rPr>
              <a:t>Facteurs techniques: </a:t>
            </a:r>
            <a:r>
              <a:rPr lang="fr-FR" sz="2200">
                <a:solidFill>
                  <a:schemeClr val="bg1"/>
                </a:solidFill>
              </a:rPr>
              <a:t>défaillances, pneus, freins, buée dans le véhicule… Moyens de se prémunir: contrôle du véhicule, utilisation de la climatisation, aération… (lire p. 213-214)</a:t>
            </a:r>
          </a:p>
          <a:p>
            <a:r>
              <a:rPr lang="fr-FR" sz="2200" u="sng">
                <a:solidFill>
                  <a:schemeClr val="bg1"/>
                </a:solidFill>
              </a:rPr>
              <a:t>Facteur organisationnels: </a:t>
            </a:r>
            <a:r>
              <a:rPr lang="fr-FR" sz="2200">
                <a:solidFill>
                  <a:schemeClr val="bg1"/>
                </a:solidFill>
              </a:rPr>
              <a:t>une mauvaise préparation avant de partir déclenche du stress. Les risques d’accidents sont augmentés.</a:t>
            </a:r>
          </a:p>
          <a:p>
            <a:r>
              <a:rPr lang="fr-FR" sz="2200" u="sng">
                <a:solidFill>
                  <a:schemeClr val="bg1"/>
                </a:solidFill>
              </a:rPr>
              <a:t>Facteur environnants: </a:t>
            </a:r>
            <a:r>
              <a:rPr lang="fr-FR" sz="2200">
                <a:solidFill>
                  <a:schemeClr val="bg1"/>
                </a:solidFill>
              </a:rPr>
              <a:t>la qualité de la route, la monotonie, situations de conduite sous stress à cause des travaux, flux de véhicules, mauvaise météo (lire p.215-216)</a:t>
            </a:r>
          </a:p>
        </p:txBody>
      </p:sp>
    </p:spTree>
    <p:extLst>
      <p:ext uri="{BB962C8B-B14F-4D97-AF65-F5344CB8AC3E}">
        <p14:creationId xmlns:p14="http://schemas.microsoft.com/office/powerpoint/2010/main" val="2854782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E8C84D-3A6D-9F49-9D66-9E3120E8A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fr-FR"/>
              <a:t>Les facteurs d’accident (p.217-220)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781B03-BC3A-264F-BD1A-44AF9DF77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anchor="ctr">
            <a:normAutofit/>
          </a:bodyPr>
          <a:lstStyle/>
          <a:p>
            <a:r>
              <a:rPr lang="fr-FR" sz="2200" u="sng" dirty="0">
                <a:solidFill>
                  <a:schemeClr val="bg1"/>
                </a:solidFill>
              </a:rPr>
              <a:t>Facteurs humains: </a:t>
            </a:r>
            <a:r>
              <a:rPr lang="fr-FR" sz="2200" dirty="0">
                <a:solidFill>
                  <a:schemeClr val="bg1"/>
                </a:solidFill>
              </a:rPr>
              <a:t>les autres partenaires sur la route, vous en tant que chauffeur, vos aptitudes et votre expérience professionnelle, votre condition physique…</a:t>
            </a:r>
          </a:p>
          <a:p>
            <a:r>
              <a:rPr lang="fr-FR" sz="2200" dirty="0">
                <a:solidFill>
                  <a:schemeClr val="bg1"/>
                </a:solidFill>
              </a:rPr>
              <a:t>Comment améliorer et essayer de diminuer les risques?</a:t>
            </a:r>
          </a:p>
          <a:p>
            <a:r>
              <a:rPr lang="fr-FR" sz="2200" dirty="0">
                <a:solidFill>
                  <a:schemeClr val="bg1"/>
                </a:solidFill>
              </a:rPr>
              <a:t>1. Améliorer sa forme physique</a:t>
            </a:r>
          </a:p>
          <a:p>
            <a:r>
              <a:rPr lang="fr-FR" sz="2200" dirty="0">
                <a:solidFill>
                  <a:schemeClr val="bg1"/>
                </a:solidFill>
              </a:rPr>
              <a:t>2. Pratique de sport, loisir afin de décompresser</a:t>
            </a:r>
          </a:p>
          <a:p>
            <a:r>
              <a:rPr lang="fr-FR" sz="2200" dirty="0">
                <a:solidFill>
                  <a:schemeClr val="bg1"/>
                </a:solidFill>
              </a:rPr>
              <a:t>3. Un sommeil sain</a:t>
            </a:r>
          </a:p>
          <a:p>
            <a:r>
              <a:rPr lang="fr-FR" sz="2200" dirty="0">
                <a:solidFill>
                  <a:schemeClr val="bg1"/>
                </a:solidFill>
              </a:rPr>
              <a:t>4. Anticiper</a:t>
            </a:r>
          </a:p>
        </p:txBody>
      </p:sp>
    </p:spTree>
    <p:extLst>
      <p:ext uri="{BB962C8B-B14F-4D97-AF65-F5344CB8AC3E}">
        <p14:creationId xmlns:p14="http://schemas.microsoft.com/office/powerpoint/2010/main" val="139726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D431C-9361-8F49-B784-63D27AE9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92249" y="2600736"/>
            <a:ext cx="6103534" cy="1325563"/>
          </a:xfrm>
        </p:spPr>
        <p:txBody>
          <a:bodyPr>
            <a:noAutofit/>
          </a:bodyPr>
          <a:lstStyle/>
          <a:p>
            <a:r>
              <a:rPr lang="fr-FR" sz="9600" dirty="0"/>
              <a:t>La fourche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FE7598-7BA6-944C-B4C2-5E200258D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632" y="0"/>
            <a:ext cx="8278368" cy="68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51D240-B1EB-2F4F-9B24-CBAB1666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fr-FR"/>
              <a:t>Conduite dans les situations d’urgence (p.221 - 225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B94995-22FF-F64C-ADF9-A7B45A2B9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anchor="ctr">
            <a:normAutofit/>
          </a:bodyPr>
          <a:lstStyle/>
          <a:p>
            <a:r>
              <a:rPr lang="fr-FR" sz="2200" dirty="0">
                <a:solidFill>
                  <a:schemeClr val="bg1"/>
                </a:solidFill>
              </a:rPr>
              <a:t>En tant que pro de la route, une évaluation des situations d’urgences correcte est indispensable.</a:t>
            </a:r>
          </a:p>
          <a:p>
            <a:endParaRPr lang="fr-FR" sz="2200" dirty="0">
              <a:solidFill>
                <a:schemeClr val="bg1"/>
              </a:solidFill>
            </a:endParaRPr>
          </a:p>
          <a:p>
            <a:r>
              <a:rPr lang="fr-FR" sz="2200" dirty="0">
                <a:solidFill>
                  <a:schemeClr val="bg1"/>
                </a:solidFill>
              </a:rPr>
              <a:t>OBJECTIFS: </a:t>
            </a:r>
          </a:p>
          <a:p>
            <a:r>
              <a:rPr lang="fr-FR" sz="2200" dirty="0">
                <a:solidFill>
                  <a:schemeClr val="bg1"/>
                </a:solidFill>
              </a:rPr>
              <a:t>Evaluer la situation</a:t>
            </a:r>
          </a:p>
          <a:p>
            <a:r>
              <a:rPr lang="fr-FR" sz="2200" dirty="0">
                <a:solidFill>
                  <a:schemeClr val="bg1"/>
                </a:solidFill>
              </a:rPr>
              <a:t>Etablir un périmètre de sécurité</a:t>
            </a:r>
          </a:p>
          <a:p>
            <a:r>
              <a:rPr lang="fr-FR" sz="2200" dirty="0">
                <a:solidFill>
                  <a:schemeClr val="bg1"/>
                </a:solidFill>
              </a:rPr>
              <a:t>Appels d’urgences</a:t>
            </a:r>
          </a:p>
          <a:p>
            <a:r>
              <a:rPr lang="fr-FR" sz="2200" dirty="0">
                <a:solidFill>
                  <a:schemeClr val="bg1"/>
                </a:solidFill>
              </a:rPr>
              <a:t>Savoir utiliser un extincteur</a:t>
            </a:r>
          </a:p>
          <a:p>
            <a:r>
              <a:rPr lang="fr-FR" sz="2200" dirty="0">
                <a:solidFill>
                  <a:schemeClr val="bg1"/>
                </a:solidFill>
              </a:rPr>
              <a:t>Connaître le minimum de gestes en premiers secours</a:t>
            </a:r>
          </a:p>
          <a:p>
            <a:r>
              <a:rPr lang="fr-FR" sz="2200" dirty="0">
                <a:solidFill>
                  <a:schemeClr val="bg1"/>
                </a:solidFill>
              </a:rPr>
              <a:t>Gérer les conflits</a:t>
            </a:r>
          </a:p>
          <a:p>
            <a:r>
              <a:rPr lang="fr-FR" sz="2200" dirty="0">
                <a:solidFill>
                  <a:schemeClr val="bg1"/>
                </a:solidFill>
              </a:rPr>
              <a:t>Remplir la déclaration d’accident</a:t>
            </a:r>
          </a:p>
        </p:txBody>
      </p:sp>
    </p:spTree>
    <p:extLst>
      <p:ext uri="{BB962C8B-B14F-4D97-AF65-F5344CB8AC3E}">
        <p14:creationId xmlns:p14="http://schemas.microsoft.com/office/powerpoint/2010/main" val="919668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D453F6-FCA7-4C47-BCFD-E7247F27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fr-FR"/>
              <a:t>Matériel d’urgence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9FB81E-A843-CC4E-9521-8E987EFED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100">
                <a:solidFill>
                  <a:schemeClr val="bg1"/>
                </a:solidFill>
              </a:rPr>
              <a:t>Trousse de premier secours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100">
                <a:solidFill>
                  <a:schemeClr val="bg1"/>
                </a:solidFill>
              </a:rPr>
              <a:t>Gilet fluorescent (obligatoire dans certains pays)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100">
                <a:solidFill>
                  <a:schemeClr val="bg1"/>
                </a:solidFill>
              </a:rPr>
              <a:t>Triangle de signalisation (appelé triangle de panne)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100">
                <a:solidFill>
                  <a:schemeClr val="bg1"/>
                </a:solidFill>
              </a:rPr>
              <a:t>1 extincteur de 6kg</a:t>
            </a:r>
          </a:p>
        </p:txBody>
      </p:sp>
    </p:spTree>
    <p:extLst>
      <p:ext uri="{BB962C8B-B14F-4D97-AF65-F5344CB8AC3E}">
        <p14:creationId xmlns:p14="http://schemas.microsoft.com/office/powerpoint/2010/main" val="789759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815</Words>
  <Application>Microsoft Macintosh PowerPoint</Application>
  <PresentationFormat>Grand écran</PresentationFormat>
  <Paragraphs>105</Paragraphs>
  <Slides>24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Présentation PowerPoint</vt:lpstr>
      <vt:lpstr>Objectifs</vt:lpstr>
      <vt:lpstr>L’origine des accidents</vt:lpstr>
      <vt:lpstr>Présentation PowerPoint</vt:lpstr>
      <vt:lpstr>Les facteurs d’accident (p.213 -216)</vt:lpstr>
      <vt:lpstr>Les facteurs d’accident (p.217-220)</vt:lpstr>
      <vt:lpstr>La fourche !</vt:lpstr>
      <vt:lpstr>Conduite dans les situations d’urgence (p.221 - 225</vt:lpstr>
      <vt:lpstr>Matériel d’urgence</vt:lpstr>
      <vt:lpstr>Présentation PowerPoint</vt:lpstr>
      <vt:lpstr>Pannes et accidents</vt:lpstr>
      <vt:lpstr>Pannes et accidents</vt:lpstr>
      <vt:lpstr>Règles de base des premiers secours p.224</vt:lpstr>
      <vt:lpstr>Pannes et accidents</vt:lpstr>
      <vt:lpstr>Lutte contre l’incendie</vt:lpstr>
      <vt:lpstr>Le triangle du feu</vt:lpstr>
      <vt:lpstr>La lutte contre le feu p.226 - 227</vt:lpstr>
      <vt:lpstr>Utilisation de l’extincteur</vt:lpstr>
      <vt:lpstr>Les classes de feu</vt:lpstr>
      <vt:lpstr>Les tunnels et les ponts p.228 - 229</vt:lpstr>
      <vt:lpstr>Les ponts p.229</vt:lpstr>
      <vt:lpstr>Remplir la déclaration d’accident</vt:lpstr>
      <vt:lpstr>Gestion des conflits p.231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9</dc:title>
  <dc:creator>Robert Küderli</dc:creator>
  <cp:lastModifiedBy>Robert Küderli</cp:lastModifiedBy>
  <cp:revision>6</cp:revision>
  <dcterms:created xsi:type="dcterms:W3CDTF">2020-03-29T11:45:13Z</dcterms:created>
  <dcterms:modified xsi:type="dcterms:W3CDTF">2021-01-04T10:16:30Z</dcterms:modified>
</cp:coreProperties>
</file>