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325" r:id="rId2"/>
    <p:sldId id="259" r:id="rId3"/>
    <p:sldId id="326" r:id="rId4"/>
    <p:sldId id="421" r:id="rId5"/>
    <p:sldId id="304" r:id="rId6"/>
    <p:sldId id="261" r:id="rId7"/>
    <p:sldId id="328" r:id="rId8"/>
    <p:sldId id="316" r:id="rId9"/>
    <p:sldId id="258" r:id="rId10"/>
    <p:sldId id="257" r:id="rId11"/>
    <p:sldId id="262" r:id="rId12"/>
    <p:sldId id="317" r:id="rId13"/>
    <p:sldId id="318" r:id="rId14"/>
    <p:sldId id="263" r:id="rId15"/>
    <p:sldId id="264" r:id="rId16"/>
    <p:sldId id="329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56" r:id="rId30"/>
    <p:sldId id="277" r:id="rId31"/>
    <p:sldId id="324" r:id="rId32"/>
    <p:sldId id="278" r:id="rId33"/>
    <p:sldId id="319" r:id="rId34"/>
    <p:sldId id="320" r:id="rId35"/>
    <p:sldId id="279" r:id="rId36"/>
    <p:sldId id="280" r:id="rId37"/>
    <p:sldId id="281" r:id="rId38"/>
    <p:sldId id="321" r:id="rId39"/>
    <p:sldId id="282" r:id="rId40"/>
    <p:sldId id="422" r:id="rId41"/>
    <p:sldId id="331" r:id="rId42"/>
    <p:sldId id="283" r:id="rId43"/>
    <p:sldId id="322" r:id="rId44"/>
    <p:sldId id="330" r:id="rId45"/>
    <p:sldId id="284" r:id="rId46"/>
    <p:sldId id="285" r:id="rId47"/>
    <p:sldId id="286" r:id="rId48"/>
    <p:sldId id="327" r:id="rId49"/>
    <p:sldId id="323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15"/>
  </p:normalViewPr>
  <p:slideViewPr>
    <p:cSldViewPr snapToGrid="0">
      <p:cViewPr varScale="1">
        <p:scale>
          <a:sx n="83" d="100"/>
          <a:sy n="83" d="100"/>
        </p:scale>
        <p:origin x="11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E9861-F646-794C-835F-3B9D9D79903C}" type="datetimeFigureOut">
              <a:rPr lang="fr-FR" smtClean="0"/>
              <a:t>23/01/2021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CDB13-80EC-6B4C-BFF7-5E11B98AB7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651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83FDF2C7-0288-3146-8693-2CFDEE9E59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F1D55FE-BB20-CB40-8029-2EAA3714FF0A}" type="slidenum">
              <a:rPr lang="fr-FR" altLang="fr-FR" sz="1200"/>
              <a:pPr eaLnBrk="1" hangingPunct="1"/>
              <a:t>5</a:t>
            </a:fld>
            <a:endParaRPr lang="fr-FR" altLang="fr-FR" sz="1200"/>
          </a:p>
        </p:txBody>
      </p:sp>
      <p:sp>
        <p:nvSpPr>
          <p:cNvPr id="98306" name="Rectangle 7">
            <a:extLst>
              <a:ext uri="{FF2B5EF4-FFF2-40B4-BE49-F238E27FC236}">
                <a16:creationId xmlns:a16="http://schemas.microsoft.com/office/drawing/2014/main" id="{97A4EEE9-F26D-AE4D-8E8A-6D68D709FF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D29762B-3957-E848-8F84-9D93F84749B1}" type="slidenum">
              <a:rPr lang="de-CH" altLang="fr-FR" sz="1200"/>
              <a:pPr algn="r" eaLnBrk="1" hangingPunct="1"/>
              <a:t>5</a:t>
            </a:fld>
            <a:endParaRPr lang="de-CH" altLang="fr-FR" sz="1200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8EF02F49-5118-6940-B3B7-8E6E0EA2C3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07FEB12A-FE52-DD46-9ADD-7DD20EDDD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CH" altLang="fr-FR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871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5B0F-B117-4A84-B152-6C05FD9EF977}" type="datetimeFigureOut">
              <a:rPr lang="fr-CH" smtClean="0"/>
              <a:t>23.01.21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E4E51-FE5D-446F-9AE6-556188710D1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62340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5B0F-B117-4A84-B152-6C05FD9EF977}" type="datetimeFigureOut">
              <a:rPr lang="fr-CH" smtClean="0"/>
              <a:t>23.01.21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E4E51-FE5D-446F-9AE6-556188710D1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5000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5B0F-B117-4A84-B152-6C05FD9EF977}" type="datetimeFigureOut">
              <a:rPr lang="fr-CH" smtClean="0"/>
              <a:t>23.01.21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E4E51-FE5D-446F-9AE6-556188710D18}" type="slidenum">
              <a:rPr lang="fr-CH" smtClean="0"/>
              <a:t>‹N°›</a:t>
            </a:fld>
            <a:endParaRPr lang="fr-CH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791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5B0F-B117-4A84-B152-6C05FD9EF977}" type="datetimeFigureOut">
              <a:rPr lang="fr-CH" smtClean="0"/>
              <a:t>23.01.21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E4E51-FE5D-446F-9AE6-556188710D1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34100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5B0F-B117-4A84-B152-6C05FD9EF977}" type="datetimeFigureOut">
              <a:rPr lang="fr-CH" smtClean="0"/>
              <a:t>23.01.21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E4E51-FE5D-446F-9AE6-556188710D18}" type="slidenum">
              <a:rPr lang="fr-CH" smtClean="0"/>
              <a:t>‹N°›</a:t>
            </a:fld>
            <a:endParaRPr lang="fr-CH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556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5B0F-B117-4A84-B152-6C05FD9EF977}" type="datetimeFigureOut">
              <a:rPr lang="fr-CH" smtClean="0"/>
              <a:t>23.01.21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E4E51-FE5D-446F-9AE6-556188710D1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53740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5B0F-B117-4A84-B152-6C05FD9EF977}" type="datetimeFigureOut">
              <a:rPr lang="fr-CH" smtClean="0"/>
              <a:t>23.01.21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E4E51-FE5D-446F-9AE6-556188710D1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87656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5B0F-B117-4A84-B152-6C05FD9EF977}" type="datetimeFigureOut">
              <a:rPr lang="fr-CH" smtClean="0"/>
              <a:t>23.01.21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E4E51-FE5D-446F-9AE6-556188710D1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1179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5B0F-B117-4A84-B152-6C05FD9EF977}" type="datetimeFigureOut">
              <a:rPr lang="fr-CH" smtClean="0"/>
              <a:t>23.01.21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E4E51-FE5D-446F-9AE6-556188710D1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8799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5B0F-B117-4A84-B152-6C05FD9EF977}" type="datetimeFigureOut">
              <a:rPr lang="fr-CH" smtClean="0"/>
              <a:t>23.01.21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E4E51-FE5D-446F-9AE6-556188710D1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5247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5B0F-B117-4A84-B152-6C05FD9EF977}" type="datetimeFigureOut">
              <a:rPr lang="fr-CH" smtClean="0"/>
              <a:t>23.01.21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E4E51-FE5D-446F-9AE6-556188710D1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55159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5B0F-B117-4A84-B152-6C05FD9EF977}" type="datetimeFigureOut">
              <a:rPr lang="fr-CH" smtClean="0"/>
              <a:t>23.01.21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E4E51-FE5D-446F-9AE6-556188710D1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06325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5B0F-B117-4A84-B152-6C05FD9EF977}" type="datetimeFigureOut">
              <a:rPr lang="fr-CH" smtClean="0"/>
              <a:t>23.01.21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E4E51-FE5D-446F-9AE6-556188710D1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38005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5B0F-B117-4A84-B152-6C05FD9EF977}" type="datetimeFigureOut">
              <a:rPr lang="fr-CH" smtClean="0"/>
              <a:t>23.01.21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E4E51-FE5D-446F-9AE6-556188710D1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82496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5B0F-B117-4A84-B152-6C05FD9EF977}" type="datetimeFigureOut">
              <a:rPr lang="fr-CH" smtClean="0"/>
              <a:t>23.01.21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E4E51-FE5D-446F-9AE6-556188710D1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2329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5B0F-B117-4A84-B152-6C05FD9EF977}" type="datetimeFigureOut">
              <a:rPr lang="fr-CH" smtClean="0"/>
              <a:t>23.01.21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E4E51-FE5D-446F-9AE6-556188710D1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15724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D5B0F-B117-4A84-B152-6C05FD9EF977}" type="datetimeFigureOut">
              <a:rPr lang="fr-CH" smtClean="0"/>
              <a:t>23.01.21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8AE4E51-FE5D-446F-9AE6-556188710D1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3369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LdCVt5UCao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3lqlT0oISJg?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ddzJ8Jw-yn0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ecodrive.ch/fr/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TGawdQ-5N7U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iySNSzc9I0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8EB117E-450E-5D45-BC31-733B1DA24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2532" y="3983100"/>
            <a:ext cx="7766936" cy="1096899"/>
          </a:xfrm>
        </p:spPr>
        <p:txBody>
          <a:bodyPr>
            <a:no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Préparation à l’examen OACP</a:t>
            </a: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Thème 4: 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Utilisation optimale de la chaîne cinématique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129826-E6EA-8948-B8BE-FDEF0F271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081" y="868673"/>
            <a:ext cx="3525838" cy="16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30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C64C4D4-37EA-4CA5-B266-ACFE583A3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266700"/>
            <a:ext cx="8001000" cy="632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698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C450D5-828D-4F1A-9C97-FBAD690E2F46}"/>
              </a:ext>
            </a:extLst>
          </p:cNvPr>
          <p:cNvSpPr/>
          <p:nvPr/>
        </p:nvSpPr>
        <p:spPr>
          <a:xfrm>
            <a:off x="1825701" y="235326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Rail (CR)</a:t>
            </a:r>
          </a:p>
        </p:txBody>
      </p:sp>
      <p:pic>
        <p:nvPicPr>
          <p:cNvPr id="2" name="Média en ligne 1" descr="Common Rail">
            <a:hlinkClick r:id="" action="ppaction://media"/>
            <a:extLst>
              <a:ext uri="{FF2B5EF4-FFF2-40B4-BE49-F238E27FC236}">
                <a16:creationId xmlns:a16="http://schemas.microsoft.com/office/drawing/2014/main" id="{128FE67A-1A14-F141-A3A7-FD87E004B4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18682" y="1291221"/>
            <a:ext cx="8954636" cy="505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7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57921693-B7AF-44DD-BE78-95FED18DD8A6}"/>
              </a:ext>
            </a:extLst>
          </p:cNvPr>
          <p:cNvSpPr txBox="1">
            <a:spLocks noChangeArrowheads="1"/>
          </p:cNvSpPr>
          <p:nvPr/>
        </p:nvSpPr>
        <p:spPr>
          <a:xfrm>
            <a:off x="2161161" y="188913"/>
            <a:ext cx="7200900" cy="676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CH" altLang="fr-FR" sz="4000" b="1" u="sng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Turbocompresseur</a:t>
            </a:r>
            <a:endParaRPr lang="fr-FR" altLang="fr-FR" sz="4000" b="1" u="sng"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Média en ligne 1" descr="Le turbocompresseur">
            <a:hlinkClick r:id="" action="ppaction://media"/>
            <a:extLst>
              <a:ext uri="{FF2B5EF4-FFF2-40B4-BE49-F238E27FC236}">
                <a16:creationId xmlns:a16="http://schemas.microsoft.com/office/drawing/2014/main" id="{5C31B689-4189-0748-A4E6-BE8A14C5EB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61161" y="1063625"/>
            <a:ext cx="7200900" cy="5400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782AE77-9EDC-47C1-92C0-126F4DA4BC1D}"/>
              </a:ext>
            </a:extLst>
          </p:cNvPr>
          <p:cNvSpPr txBox="1">
            <a:spLocks noChangeArrowheads="1"/>
          </p:cNvSpPr>
          <p:nvPr/>
        </p:nvSpPr>
        <p:spPr>
          <a:xfrm>
            <a:off x="1771650" y="188913"/>
            <a:ext cx="7200900" cy="676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CH" altLang="fr-FR" sz="4000" b="1" u="sng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Intercooler</a:t>
            </a:r>
            <a:endParaRPr lang="fr-FR" altLang="fr-FR" sz="4000" b="1" u="sng" dirty="0"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494C8D1-FE91-4C84-93CF-26007B8DD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2" y="1068229"/>
            <a:ext cx="6702425" cy="5440521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D64B677-C489-A740-BCFE-884550D8227D}"/>
              </a:ext>
            </a:extLst>
          </p:cNvPr>
          <p:cNvSpPr txBox="1"/>
          <p:nvPr/>
        </p:nvSpPr>
        <p:spPr>
          <a:xfrm>
            <a:off x="9564914" y="2641600"/>
            <a:ext cx="19094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Il sert à refroidir</a:t>
            </a:r>
          </a:p>
          <a:p>
            <a:r>
              <a:rPr lang="fr-FR" dirty="0"/>
              <a:t>L’air qui ressort </a:t>
            </a:r>
          </a:p>
          <a:p>
            <a:r>
              <a:rPr lang="fr-FR" dirty="0"/>
              <a:t>Du/des turbo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FAF96B3-2A84-CB4F-8706-3C6DBEFA18AE}"/>
              </a:ext>
            </a:extLst>
          </p:cNvPr>
          <p:cNvSpPr txBox="1"/>
          <p:nvPr/>
        </p:nvSpPr>
        <p:spPr>
          <a:xfrm>
            <a:off x="2114550" y="3986213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Air/air</a:t>
            </a:r>
          </a:p>
        </p:txBody>
      </p:sp>
    </p:spTree>
    <p:extLst>
      <p:ext uri="{BB962C8B-B14F-4D97-AF65-F5344CB8AC3E}">
        <p14:creationId xmlns:p14="http://schemas.microsoft.com/office/powerpoint/2010/main" val="421107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FB75355-F897-4110-AB4F-F19BFF3FD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53" y="878888"/>
            <a:ext cx="4101109" cy="59791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DDC2BF-398E-4221-9DD1-4FF72A48CB60}"/>
              </a:ext>
            </a:extLst>
          </p:cNvPr>
          <p:cNvSpPr/>
          <p:nvPr/>
        </p:nvSpPr>
        <p:spPr>
          <a:xfrm>
            <a:off x="1825701" y="235326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4.2.1  Recirculation des gaz d’échappement / FAP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FB355E6-40DA-8D4B-A22C-E7B8482A5E27}"/>
              </a:ext>
            </a:extLst>
          </p:cNvPr>
          <p:cNvSpPr txBox="1"/>
          <p:nvPr/>
        </p:nvSpPr>
        <p:spPr>
          <a:xfrm>
            <a:off x="8155862" y="1146874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Aussi vanne EGR</a:t>
            </a:r>
          </a:p>
        </p:txBody>
      </p:sp>
    </p:spTree>
    <p:extLst>
      <p:ext uri="{BB962C8B-B14F-4D97-AF65-F5344CB8AC3E}">
        <p14:creationId xmlns:p14="http://schemas.microsoft.com/office/powerpoint/2010/main" val="3595304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1AF3894-6F8E-4BA7-BD35-C168F9082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64" y="869113"/>
            <a:ext cx="7985872" cy="52973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6719DD-BFF7-445D-8B79-5844153CD067}"/>
              </a:ext>
            </a:extLst>
          </p:cNvPr>
          <p:cNvSpPr/>
          <p:nvPr/>
        </p:nvSpPr>
        <p:spPr>
          <a:xfrm>
            <a:off x="1825701" y="235326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4.2.2  Système de réduction catalytique sélective</a:t>
            </a:r>
          </a:p>
        </p:txBody>
      </p:sp>
    </p:spTree>
    <p:extLst>
      <p:ext uri="{BB962C8B-B14F-4D97-AF65-F5344CB8AC3E}">
        <p14:creationId xmlns:p14="http://schemas.microsoft.com/office/powerpoint/2010/main" val="235024168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DD7A7-A245-2840-BE34-E210B48C7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28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L’AD Blue</a:t>
            </a:r>
          </a:p>
        </p:txBody>
      </p:sp>
      <p:pic>
        <p:nvPicPr>
          <p:cNvPr id="3" name="Média en ligne 2" descr="Adblue®, c'est quoi ? - Total France">
            <a:hlinkClick r:id="" action="ppaction://media"/>
            <a:extLst>
              <a:ext uri="{FF2B5EF4-FFF2-40B4-BE49-F238E27FC236}">
                <a16:creationId xmlns:a16="http://schemas.microsoft.com/office/drawing/2014/main" id="{B429EDC5-877A-564C-AF42-0ACB1079F43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30400" y="1541272"/>
            <a:ext cx="8331200" cy="47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98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9201C5-100F-480F-A96C-1F6CE2117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38" y="1087214"/>
            <a:ext cx="9898523" cy="4683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660304-4E23-4CB5-B98E-0004E772E4B3}"/>
              </a:ext>
            </a:extLst>
          </p:cNvPr>
          <p:cNvSpPr/>
          <p:nvPr/>
        </p:nvSpPr>
        <p:spPr>
          <a:xfrm>
            <a:off x="1825701" y="235326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4.4  Résistance à l’avancement</a:t>
            </a:r>
          </a:p>
        </p:txBody>
      </p:sp>
    </p:spTree>
    <p:extLst>
      <p:ext uri="{BB962C8B-B14F-4D97-AF65-F5344CB8AC3E}">
        <p14:creationId xmlns:p14="http://schemas.microsoft.com/office/powerpoint/2010/main" val="849888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90EEA70-6F99-4944-AD76-6E04496DD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21" y="1685879"/>
            <a:ext cx="11002757" cy="348624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77E679-2BE0-4F47-A55F-AB860BCC5EC2}"/>
              </a:ext>
            </a:extLst>
          </p:cNvPr>
          <p:cNvSpPr/>
          <p:nvPr/>
        </p:nvSpPr>
        <p:spPr>
          <a:xfrm>
            <a:off x="1825701" y="235326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4.4.1  Résistance au roulement</a:t>
            </a:r>
          </a:p>
        </p:txBody>
      </p:sp>
    </p:spTree>
    <p:extLst>
      <p:ext uri="{BB962C8B-B14F-4D97-AF65-F5344CB8AC3E}">
        <p14:creationId xmlns:p14="http://schemas.microsoft.com/office/powerpoint/2010/main" val="423609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32581FD-344E-4F4E-87B9-8079B958F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92" y="874844"/>
            <a:ext cx="9613016" cy="51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465AF6-3C68-4DDA-84A6-3064DA056488}"/>
              </a:ext>
            </a:extLst>
          </p:cNvPr>
          <p:cNvSpPr/>
          <p:nvPr/>
        </p:nvSpPr>
        <p:spPr>
          <a:xfrm>
            <a:off x="1825701" y="235326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Facteurs qui influencent la résistance au roulement</a:t>
            </a:r>
          </a:p>
        </p:txBody>
      </p:sp>
    </p:spTree>
    <p:extLst>
      <p:ext uri="{BB962C8B-B14F-4D97-AF65-F5344CB8AC3E}">
        <p14:creationId xmlns:p14="http://schemas.microsoft.com/office/powerpoint/2010/main" val="923002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C4E3D5-EE2A-4A51-A31F-69A3D8CBE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20" y="167182"/>
            <a:ext cx="5034355" cy="6519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196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39CF0E-DBB7-48C2-967C-649126B46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3" y="1244307"/>
            <a:ext cx="10866274" cy="4369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C6B92D-0B56-44AA-B5BB-FAE22340BD6C}"/>
              </a:ext>
            </a:extLst>
          </p:cNvPr>
          <p:cNvSpPr/>
          <p:nvPr/>
        </p:nvSpPr>
        <p:spPr>
          <a:xfrm>
            <a:off x="1825701" y="235326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durée de vie et la résistance au roulement dépendent de la pression</a:t>
            </a:r>
          </a:p>
        </p:txBody>
      </p:sp>
    </p:spTree>
    <p:extLst>
      <p:ext uri="{BB962C8B-B14F-4D97-AF65-F5344CB8AC3E}">
        <p14:creationId xmlns:p14="http://schemas.microsoft.com/office/powerpoint/2010/main" val="2617917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BE4AC99-16DF-4D9B-9C50-D0A7DC0C9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39" y="1508001"/>
            <a:ext cx="10091321" cy="3841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7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016BD1-B4F0-4DB5-A7DC-7923D8385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014" y="1710547"/>
            <a:ext cx="9345972" cy="3436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257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CB8A83C-773D-4585-903A-479562337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45" y="1504210"/>
            <a:ext cx="8550509" cy="3849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703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E857BE-D583-4F6C-8B67-E5C6C5088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37" y="904505"/>
            <a:ext cx="10645326" cy="5048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65D378-4E50-4A57-B7F4-9B6898653F69}"/>
              </a:ext>
            </a:extLst>
          </p:cNvPr>
          <p:cNvSpPr/>
          <p:nvPr/>
        </p:nvSpPr>
        <p:spPr>
          <a:xfrm>
            <a:off x="1825701" y="235326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Surconsommation de carburant</a:t>
            </a:r>
          </a:p>
        </p:txBody>
      </p:sp>
    </p:spTree>
    <p:extLst>
      <p:ext uri="{BB962C8B-B14F-4D97-AF65-F5344CB8AC3E}">
        <p14:creationId xmlns:p14="http://schemas.microsoft.com/office/powerpoint/2010/main" val="686336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2EEB498-2D86-48D3-A2A0-4B5D156C1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37" y="966787"/>
            <a:ext cx="9229725" cy="4924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557564-FE4F-48BC-80BC-49FBF05AE32C}"/>
              </a:ext>
            </a:extLst>
          </p:cNvPr>
          <p:cNvSpPr/>
          <p:nvPr/>
        </p:nvSpPr>
        <p:spPr>
          <a:xfrm>
            <a:off x="1825701" y="235326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4.4.2  Résistance de l’air</a:t>
            </a:r>
          </a:p>
        </p:txBody>
      </p:sp>
    </p:spTree>
    <p:extLst>
      <p:ext uri="{BB962C8B-B14F-4D97-AF65-F5344CB8AC3E}">
        <p14:creationId xmlns:p14="http://schemas.microsoft.com/office/powerpoint/2010/main" val="3367595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5719BF-AABB-4F4C-83B4-61F2ABE8B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45" y="301428"/>
            <a:ext cx="5744628" cy="6307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9742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867A2CF-F36E-4F59-B91B-D40E5E607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899" y="1025609"/>
            <a:ext cx="7036201" cy="48067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BACC28-D4BE-4B98-B2C1-DC32FFD284E9}"/>
              </a:ext>
            </a:extLst>
          </p:cNvPr>
          <p:cNvSpPr/>
          <p:nvPr/>
        </p:nvSpPr>
        <p:spPr>
          <a:xfrm>
            <a:off x="1825701" y="235326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4.4.3  Résistance à la montée</a:t>
            </a:r>
          </a:p>
        </p:txBody>
      </p:sp>
    </p:spTree>
    <p:extLst>
      <p:ext uri="{BB962C8B-B14F-4D97-AF65-F5344CB8AC3E}">
        <p14:creationId xmlns:p14="http://schemas.microsoft.com/office/powerpoint/2010/main" val="2522733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61CE617-AB1F-4F3D-9735-3197AC78A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01" y="1046316"/>
            <a:ext cx="8825997" cy="4765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83B66C-E1BB-4CBA-9E6D-E24EF4521A3F}"/>
              </a:ext>
            </a:extLst>
          </p:cNvPr>
          <p:cNvSpPr/>
          <p:nvPr/>
        </p:nvSpPr>
        <p:spPr>
          <a:xfrm>
            <a:off x="1825701" y="235326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4.4.4  Résistance à l’accélération</a:t>
            </a:r>
          </a:p>
        </p:txBody>
      </p:sp>
    </p:spTree>
    <p:extLst>
      <p:ext uri="{BB962C8B-B14F-4D97-AF65-F5344CB8AC3E}">
        <p14:creationId xmlns:p14="http://schemas.microsoft.com/office/powerpoint/2010/main" val="917249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3C3F45A-3FA5-47D1-AE44-541CEE818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2" y="866361"/>
            <a:ext cx="8620125" cy="5267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D98DA8-CD24-4E23-B06B-FFC10BC11030}"/>
              </a:ext>
            </a:extLst>
          </p:cNvPr>
          <p:cNvSpPr/>
          <p:nvPr/>
        </p:nvSpPr>
        <p:spPr>
          <a:xfrm>
            <a:off x="1825701" y="235326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4.5  Caractéristique moteur</a:t>
            </a:r>
          </a:p>
        </p:txBody>
      </p:sp>
    </p:spTree>
    <p:extLst>
      <p:ext uri="{BB962C8B-B14F-4D97-AF65-F5344CB8AC3E}">
        <p14:creationId xmlns:p14="http://schemas.microsoft.com/office/powerpoint/2010/main" val="12404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352250-F905-784F-A4FC-B1FBD640C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68" y="2609850"/>
            <a:ext cx="4951790" cy="539750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tx1"/>
                </a:solidFill>
              </a:rPr>
              <a:t>4.1 Le coûts dans les transports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A950B0-4054-6048-9F47-ABB9571A4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460" y="0"/>
            <a:ext cx="5687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0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C92D75-2B34-4B76-9B8B-720FADF29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1071562"/>
            <a:ext cx="9124950" cy="4714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0F6D40-D398-4873-BE7A-ADC5A2446112}"/>
              </a:ext>
            </a:extLst>
          </p:cNvPr>
          <p:cNvSpPr/>
          <p:nvPr/>
        </p:nvSpPr>
        <p:spPr>
          <a:xfrm>
            <a:off x="1825701" y="235326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4.5.1  Chaîne cinématique</a:t>
            </a:r>
          </a:p>
        </p:txBody>
      </p:sp>
    </p:spTree>
    <p:extLst>
      <p:ext uri="{BB962C8B-B14F-4D97-AF65-F5344CB8AC3E}">
        <p14:creationId xmlns:p14="http://schemas.microsoft.com/office/powerpoint/2010/main" val="2202033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 différentiel">
            <a:hlinkClick r:id="" action="ppaction://media"/>
            <a:extLst>
              <a:ext uri="{FF2B5EF4-FFF2-40B4-BE49-F238E27FC236}">
                <a16:creationId xmlns:a16="http://schemas.microsoft.com/office/drawing/2014/main" id="{8968D61D-800D-4FE9-96C5-A6130AC0D3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6000" y="933450"/>
            <a:ext cx="8879999" cy="4991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B43A17-3034-4D49-BD51-76565580CEB3}"/>
              </a:ext>
            </a:extLst>
          </p:cNvPr>
          <p:cNvSpPr/>
          <p:nvPr/>
        </p:nvSpPr>
        <p:spPr>
          <a:xfrm>
            <a:off x="460851" y="199965"/>
            <a:ext cx="88799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différentiel</a:t>
            </a:r>
          </a:p>
        </p:txBody>
      </p:sp>
    </p:spTree>
    <p:extLst>
      <p:ext uri="{BB962C8B-B14F-4D97-AF65-F5344CB8AC3E}">
        <p14:creationId xmlns:p14="http://schemas.microsoft.com/office/powerpoint/2010/main" val="86571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4479351-399E-44DF-BB6A-B64E9EE53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48" y="276970"/>
            <a:ext cx="4945185" cy="63040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BD2424-9C7C-49AE-9781-45A4721EF46C}"/>
              </a:ext>
            </a:extLst>
          </p:cNvPr>
          <p:cNvSpPr/>
          <p:nvPr/>
        </p:nvSpPr>
        <p:spPr>
          <a:xfrm>
            <a:off x="804779" y="235326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4.5.2  Couple de rotation</a:t>
            </a:r>
          </a:p>
        </p:txBody>
      </p:sp>
    </p:spTree>
    <p:extLst>
      <p:ext uri="{BB962C8B-B14F-4D97-AF65-F5344CB8AC3E}">
        <p14:creationId xmlns:p14="http://schemas.microsoft.com/office/powerpoint/2010/main" val="2244782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B2C229C-63E2-4D93-8071-A6C9005BD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189" y="2695141"/>
            <a:ext cx="3660791" cy="20677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A1E4B1A-F8E1-4F8B-82E7-8A9F68945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02" y="0"/>
            <a:ext cx="5972796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4CCEBB-5A43-4A43-80FA-65034ACED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3" y="204186"/>
            <a:ext cx="2210540" cy="19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11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642A1D1-7924-43E5-8529-B0BE96566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2227344"/>
            <a:ext cx="9134475" cy="19017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B5B2A7-C563-4AB6-BAB4-EFC09E73F029}"/>
              </a:ext>
            </a:extLst>
          </p:cNvPr>
          <p:cNvSpPr/>
          <p:nvPr/>
        </p:nvSpPr>
        <p:spPr>
          <a:xfrm>
            <a:off x="804779" y="235326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peu d’histoire …</a:t>
            </a:r>
          </a:p>
        </p:txBody>
      </p:sp>
    </p:spTree>
    <p:extLst>
      <p:ext uri="{BB962C8B-B14F-4D97-AF65-F5344CB8AC3E}">
        <p14:creationId xmlns:p14="http://schemas.microsoft.com/office/powerpoint/2010/main" val="11511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883DBBA-D49A-4E15-B5FF-2E8DAF80A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203" y="830879"/>
            <a:ext cx="4991541" cy="5835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6D6FD4-A571-4397-ABE3-D66C935180C5}"/>
              </a:ext>
            </a:extLst>
          </p:cNvPr>
          <p:cNvSpPr/>
          <p:nvPr/>
        </p:nvSpPr>
        <p:spPr>
          <a:xfrm>
            <a:off x="1479474" y="217570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4.5.5  Le diagramme charge pleine</a:t>
            </a:r>
          </a:p>
        </p:txBody>
      </p:sp>
    </p:spTree>
    <p:extLst>
      <p:ext uri="{BB962C8B-B14F-4D97-AF65-F5344CB8AC3E}">
        <p14:creationId xmlns:p14="http://schemas.microsoft.com/office/powerpoint/2010/main" val="539720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0B67D51-C504-4CE6-9DB8-AA9F5B144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451" y="853358"/>
            <a:ext cx="4882718" cy="5902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6A2A51-10E8-4B27-AB85-8B60D84D7F6A}"/>
              </a:ext>
            </a:extLst>
          </p:cNvPr>
          <p:cNvSpPr/>
          <p:nvPr/>
        </p:nvSpPr>
        <p:spPr>
          <a:xfrm>
            <a:off x="1479474" y="217570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4.5.6  Le diagramme ovoïde</a:t>
            </a:r>
          </a:p>
        </p:txBody>
      </p:sp>
    </p:spTree>
    <p:extLst>
      <p:ext uri="{BB962C8B-B14F-4D97-AF65-F5344CB8AC3E}">
        <p14:creationId xmlns:p14="http://schemas.microsoft.com/office/powerpoint/2010/main" val="3688138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0AA3BA5-7596-4314-81C7-4212255DA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48" y="811345"/>
            <a:ext cx="8937081" cy="56751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F60F2E-708A-450D-8A5D-8DA7E7408AD4}"/>
              </a:ext>
            </a:extLst>
          </p:cNvPr>
          <p:cNvSpPr/>
          <p:nvPr/>
        </p:nvSpPr>
        <p:spPr>
          <a:xfrm>
            <a:off x="1479474" y="217570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4.5.7  Calculer la consommation de carburant</a:t>
            </a:r>
          </a:p>
        </p:txBody>
      </p:sp>
    </p:spTree>
    <p:extLst>
      <p:ext uri="{BB962C8B-B14F-4D97-AF65-F5344CB8AC3E}">
        <p14:creationId xmlns:p14="http://schemas.microsoft.com/office/powerpoint/2010/main" val="195359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FD3D159-EF7F-47BB-A5EE-7E8F6A596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97" y="881428"/>
            <a:ext cx="8086316" cy="53810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C5F8D8-7C52-416A-A10F-04ED319FB17F}"/>
              </a:ext>
            </a:extLst>
          </p:cNvPr>
          <p:cNvSpPr/>
          <p:nvPr/>
        </p:nvSpPr>
        <p:spPr>
          <a:xfrm>
            <a:off x="396404" y="217570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4.6  La philosophie de conduite éco</a:t>
            </a:r>
          </a:p>
        </p:txBody>
      </p:sp>
    </p:spTree>
    <p:extLst>
      <p:ext uri="{BB962C8B-B14F-4D97-AF65-F5344CB8AC3E}">
        <p14:creationId xmlns:p14="http://schemas.microsoft.com/office/powerpoint/2010/main" val="19509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A2DAC0-0A7A-46D4-9616-1918DE148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77" y="791496"/>
            <a:ext cx="6152780" cy="54832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B7E956-C10A-4D89-85BF-D33575B29A83}"/>
              </a:ext>
            </a:extLst>
          </p:cNvPr>
          <p:cNvSpPr/>
          <p:nvPr/>
        </p:nvSpPr>
        <p:spPr>
          <a:xfrm>
            <a:off x="1124369" y="217570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4.6.1  Conduire d’après le compte tour</a:t>
            </a:r>
          </a:p>
        </p:txBody>
      </p:sp>
    </p:spTree>
    <p:extLst>
      <p:ext uri="{BB962C8B-B14F-4D97-AF65-F5344CB8AC3E}">
        <p14:creationId xmlns:p14="http://schemas.microsoft.com/office/powerpoint/2010/main" val="39265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2">
            <a:extLst>
              <a:ext uri="{FF2B5EF4-FFF2-40B4-BE49-F238E27FC236}">
                <a16:creationId xmlns:a16="http://schemas.microsoft.com/office/drawing/2014/main" id="{7411EBF2-7DCC-0441-8686-DE09D9CA2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" b="19420"/>
          <a:stretch/>
        </p:blipFill>
        <p:spPr bwMode="auto">
          <a:xfrm>
            <a:off x="1524020" y="10"/>
            <a:ext cx="9143980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re 1">
            <a:extLst>
              <a:ext uri="{FF2B5EF4-FFF2-40B4-BE49-F238E27FC236}">
                <a16:creationId xmlns:a16="http://schemas.microsoft.com/office/drawing/2014/main" id="{4896B015-493D-1040-A57E-EC8891D1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363" y="5090845"/>
            <a:ext cx="7944130" cy="100065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/>
            <a:r>
              <a:rPr lang="en-US" altLang="fr-FR" sz="35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 bonne pression </a:t>
            </a:r>
            <a:r>
              <a:rPr lang="en-US" altLang="fr-FR" sz="35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joue</a:t>
            </a:r>
            <a:r>
              <a:rPr lang="en-US" altLang="fr-FR" sz="35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un </a:t>
            </a:r>
            <a:r>
              <a:rPr lang="en-US" altLang="fr-FR" sz="35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rôle</a:t>
            </a:r>
            <a:r>
              <a:rPr lang="en-US" altLang="fr-FR" sz="35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fr-FR" sz="35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économique</a:t>
            </a:r>
            <a:endParaRPr lang="en-US" altLang="fr-FR" sz="35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6259" name="Espace réservé du pied de page 3">
            <a:extLst>
              <a:ext uri="{FF2B5EF4-FFF2-40B4-BE49-F238E27FC236}">
                <a16:creationId xmlns:a16="http://schemas.microsoft.com/office/drawing/2014/main" id="{1CBDE0ED-5366-224A-8ABD-B1EB29C8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870201" y="6201339"/>
            <a:ext cx="4938563" cy="31406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altLang="fr-FR" sz="900" dirty="0">
                <a:solidFill>
                  <a:srgbClr val="898989"/>
                </a:solidFill>
                <a:latin typeface="Calibri" panose="020F0502020204030204"/>
                <a:ea typeface="+mn-ea"/>
              </a:rPr>
              <a:t>Base de la technique du </a:t>
            </a:r>
            <a:r>
              <a:rPr lang="en-US" altLang="fr-FR" sz="900" dirty="0" err="1">
                <a:solidFill>
                  <a:srgbClr val="898989"/>
                </a:solidFill>
                <a:latin typeface="Calibri" panose="020F0502020204030204"/>
                <a:ea typeface="+mn-ea"/>
              </a:rPr>
              <a:t>véhicule</a:t>
            </a:r>
            <a:endParaRPr lang="en-US" altLang="fr-FR" sz="900" dirty="0">
              <a:solidFill>
                <a:srgbClr val="898989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6260" name="Espace réservé du numéro de diapositive 4">
            <a:extLst>
              <a:ext uri="{FF2B5EF4-FFF2-40B4-BE49-F238E27FC236}">
                <a16:creationId xmlns:a16="http://schemas.microsoft.com/office/drawing/2014/main" id="{AC0ABB2C-44D0-A04C-A362-4CDECFE1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643447" y="6223703"/>
            <a:ext cx="428046" cy="31406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fld id="{42C2BDEA-7340-EE4C-BC14-D6DBB6399841}" type="slidenum">
              <a:rPr lang="en-US" altLang="fr-FR" sz="900">
                <a:solidFill>
                  <a:srgbClr val="898989"/>
                </a:solidFill>
                <a:latin typeface="Calibri" panose="020F0502020204030204"/>
                <a:ea typeface="+mn-ea"/>
              </a:rPr>
              <a:pPr eaLnBrk="1" hangingPunct="1">
                <a:spcAft>
                  <a:spcPts val="600"/>
                </a:spcAft>
                <a:defRPr/>
              </a:pPr>
              <a:t>4</a:t>
            </a:fld>
            <a:endParaRPr lang="en-US" altLang="fr-FR" sz="900">
              <a:solidFill>
                <a:srgbClr val="898989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52926922"/>
      </p:ext>
    </p:extLst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59154F-34E3-8D48-853B-C6E1F4C90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598042" cy="847241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Savez-vous comment rouler gratuitement?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030844D-738F-974E-ACE6-8DE0519E306B}"/>
              </a:ext>
            </a:extLst>
          </p:cNvPr>
          <p:cNvSpPr txBox="1"/>
          <p:nvPr/>
        </p:nvSpPr>
        <p:spPr>
          <a:xfrm rot="1173261">
            <a:off x="3017798" y="3240241"/>
            <a:ext cx="6628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dirty="0"/>
              <a:t>&gt;&gt;&gt; descente!</a:t>
            </a:r>
          </a:p>
        </p:txBody>
      </p:sp>
    </p:spTree>
    <p:extLst>
      <p:ext uri="{BB962C8B-B14F-4D97-AF65-F5344CB8AC3E}">
        <p14:creationId xmlns:p14="http://schemas.microsoft.com/office/powerpoint/2010/main" val="6825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593688-1148-2D45-8813-96E9178F3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Peu t’on faire de la conduite éco avec une boite automatique robotisée?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3DEF18B-6554-3B42-AE85-A6836B3632A8}"/>
              </a:ext>
            </a:extLst>
          </p:cNvPr>
          <p:cNvSpPr txBox="1"/>
          <p:nvPr/>
        </p:nvSpPr>
        <p:spPr>
          <a:xfrm>
            <a:off x="1485900" y="2771775"/>
            <a:ext cx="76113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400" dirty="0"/>
              <a:t>Lever de la pédale!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400" dirty="0"/>
              <a:t>Utiliser l’inertie du véhicule</a:t>
            </a:r>
          </a:p>
        </p:txBody>
      </p:sp>
    </p:spTree>
    <p:extLst>
      <p:ext uri="{BB962C8B-B14F-4D97-AF65-F5344CB8AC3E}">
        <p14:creationId xmlns:p14="http://schemas.microsoft.com/office/powerpoint/2010/main" val="344058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D55C2B-8B07-4796-AD38-782FD710F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19" y="808843"/>
            <a:ext cx="9477375" cy="591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692CD0-8FB1-41BB-909B-5480273FF481}"/>
              </a:ext>
            </a:extLst>
          </p:cNvPr>
          <p:cNvSpPr/>
          <p:nvPr/>
        </p:nvSpPr>
        <p:spPr>
          <a:xfrm>
            <a:off x="1479474" y="217570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4.6.2  Conduire avec un nombre de tours du moteur avantageux</a:t>
            </a:r>
          </a:p>
        </p:txBody>
      </p:sp>
    </p:spTree>
    <p:extLst>
      <p:ext uri="{BB962C8B-B14F-4D97-AF65-F5344CB8AC3E}">
        <p14:creationId xmlns:p14="http://schemas.microsoft.com/office/powerpoint/2010/main" val="1363283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F63F243-4284-4DE5-B9D9-1AF526348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45" y="970331"/>
            <a:ext cx="7709615" cy="5139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8DD9BA-64EE-4B7A-ACBF-4EC502E1249E}"/>
              </a:ext>
            </a:extLst>
          </p:cNvPr>
          <p:cNvSpPr/>
          <p:nvPr/>
        </p:nvSpPr>
        <p:spPr>
          <a:xfrm>
            <a:off x="1017661" y="365349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4.7  Le conducteur, élément clef d’une conduite rationnelle</a:t>
            </a:r>
          </a:p>
        </p:txBody>
      </p:sp>
    </p:spTree>
    <p:extLst>
      <p:ext uri="{BB962C8B-B14F-4D97-AF65-F5344CB8AC3E}">
        <p14:creationId xmlns:p14="http://schemas.microsoft.com/office/powerpoint/2010/main" val="8958109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2F0DA9-FA1D-2248-B92E-B8C254CBC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352" y="4296228"/>
            <a:ext cx="6565295" cy="841829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https://www.ecodrive.ch/</a:t>
            </a:r>
            <a:r>
              <a:rPr lang="fr-FR" dirty="0" err="1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</a:t>
            </a:r>
            <a:r>
              <a:rPr lang="fr-FR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934E71-3E93-3044-9BBD-43C74CD92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765" y="277518"/>
            <a:ext cx="6358467" cy="35324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39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816F0DD-0182-4951-AB32-8C92632B0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45" y="1449459"/>
            <a:ext cx="7094460" cy="39590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FD0F1F-84D1-4C56-8EAB-FED5B5F671E6}"/>
              </a:ext>
            </a:extLst>
          </p:cNvPr>
          <p:cNvSpPr/>
          <p:nvPr/>
        </p:nvSpPr>
        <p:spPr>
          <a:xfrm>
            <a:off x="1174673" y="383824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4.7.2  Méthode de passage de vitesse</a:t>
            </a:r>
          </a:p>
        </p:txBody>
      </p:sp>
    </p:spTree>
    <p:extLst>
      <p:ext uri="{BB962C8B-B14F-4D97-AF65-F5344CB8AC3E}">
        <p14:creationId xmlns:p14="http://schemas.microsoft.com/office/powerpoint/2010/main" val="25563295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B49C2D-15AD-4483-B48B-9180F80EB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88" y="770942"/>
            <a:ext cx="9696450" cy="59626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5C68A9-35CE-403B-9DB4-FFB2499E5FF5}"/>
              </a:ext>
            </a:extLst>
          </p:cNvPr>
          <p:cNvSpPr/>
          <p:nvPr/>
        </p:nvSpPr>
        <p:spPr>
          <a:xfrm>
            <a:off x="1479474" y="217570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4.7.3  Conduite d’anticipation</a:t>
            </a:r>
          </a:p>
        </p:txBody>
      </p:sp>
    </p:spTree>
    <p:extLst>
      <p:ext uri="{BB962C8B-B14F-4D97-AF65-F5344CB8AC3E}">
        <p14:creationId xmlns:p14="http://schemas.microsoft.com/office/powerpoint/2010/main" val="20357522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59096A3-DDF0-4010-B92C-443000BBB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62" y="1223240"/>
            <a:ext cx="6693531" cy="49657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522C40-635E-456F-8189-A9FFB943B295}"/>
              </a:ext>
            </a:extLst>
          </p:cNvPr>
          <p:cNvSpPr/>
          <p:nvPr/>
        </p:nvSpPr>
        <p:spPr>
          <a:xfrm>
            <a:off x="1479474" y="217570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4.7.4  Règles de la conduite économique</a:t>
            </a:r>
          </a:p>
        </p:txBody>
      </p:sp>
    </p:spTree>
    <p:extLst>
      <p:ext uri="{BB962C8B-B14F-4D97-AF65-F5344CB8AC3E}">
        <p14:creationId xmlns:p14="http://schemas.microsoft.com/office/powerpoint/2010/main" val="2526736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A8D2CF-AEF5-4AA6-B3BB-BEE087329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559837"/>
          </a:xfrm>
        </p:spPr>
        <p:txBody>
          <a:bodyPr>
            <a:normAutofit fontScale="90000"/>
          </a:bodyPr>
          <a:lstStyle/>
          <a:p>
            <a:pPr algn="ctr"/>
            <a:r>
              <a:rPr lang="fr-CH" u="sng" dirty="0">
                <a:solidFill>
                  <a:schemeClr val="tx1"/>
                </a:solidFill>
              </a:rPr>
              <a:t>Résumé chaine cinématique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F3099C-C25B-4A51-A90D-2EAADD56F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064" y="849087"/>
            <a:ext cx="3453345" cy="6008914"/>
          </a:xfrm>
        </p:spPr>
        <p:txBody>
          <a:bodyPr>
            <a:normAutofit/>
          </a:bodyPr>
          <a:lstStyle/>
          <a:p>
            <a:r>
              <a:rPr lang="fr-CH" sz="1200" dirty="0"/>
              <a:t>Coûts variables influencés par le chauffeur</a:t>
            </a:r>
          </a:p>
          <a:p>
            <a:r>
              <a:rPr lang="fr-CH" sz="1200" dirty="0"/>
              <a:t>Evolution depuis 1990 (norme Euro)</a:t>
            </a:r>
          </a:p>
          <a:p>
            <a:r>
              <a:rPr lang="fr-CH" sz="1200" dirty="0"/>
              <a:t>Fonctionnement du moteur</a:t>
            </a:r>
          </a:p>
          <a:p>
            <a:r>
              <a:rPr lang="fr-CH" sz="1200" dirty="0"/>
              <a:t>Injection Common Rail (CR)</a:t>
            </a:r>
          </a:p>
          <a:p>
            <a:r>
              <a:rPr lang="fr-CH" sz="1200" dirty="0"/>
              <a:t>Turbo</a:t>
            </a:r>
          </a:p>
          <a:p>
            <a:pPr marL="0" indent="0">
              <a:buNone/>
            </a:pPr>
            <a:endParaRPr lang="fr-CH" sz="1200" dirty="0"/>
          </a:p>
          <a:p>
            <a:r>
              <a:rPr lang="fr-CH" sz="1200" dirty="0"/>
              <a:t>Intercooler</a:t>
            </a:r>
          </a:p>
          <a:p>
            <a:pPr marL="0" indent="0">
              <a:buNone/>
            </a:pPr>
            <a:endParaRPr lang="fr-CH" sz="1200" dirty="0"/>
          </a:p>
          <a:p>
            <a:r>
              <a:rPr lang="fr-CH" sz="1200" dirty="0" err="1"/>
              <a:t>Adblue</a:t>
            </a:r>
            <a:endParaRPr lang="fr-CH" sz="1200" dirty="0"/>
          </a:p>
          <a:p>
            <a:r>
              <a:rPr lang="fr-CH" sz="1200" dirty="0"/>
              <a:t>Régulateur de vitesse (CC et ACC)</a:t>
            </a:r>
          </a:p>
          <a:p>
            <a:r>
              <a:rPr lang="fr-CH" sz="1200" dirty="0"/>
              <a:t>Limiteur de vitesse</a:t>
            </a:r>
          </a:p>
          <a:p>
            <a:r>
              <a:rPr lang="fr-CH" sz="1200" dirty="0"/>
              <a:t>Résistances durant la conduite</a:t>
            </a:r>
          </a:p>
          <a:p>
            <a:r>
              <a:rPr lang="fr-CH" sz="1200" dirty="0"/>
              <a:t>Chaine cinématique</a:t>
            </a:r>
          </a:p>
          <a:p>
            <a:endParaRPr lang="fr-CH" sz="1200" dirty="0"/>
          </a:p>
          <a:p>
            <a:r>
              <a:rPr lang="fr-CH" sz="1200" dirty="0"/>
              <a:t>Couple de rotation</a:t>
            </a:r>
          </a:p>
          <a:p>
            <a:r>
              <a:rPr lang="fr-CH" sz="1200" dirty="0"/>
              <a:t>Calcul de la consommation de carburant</a:t>
            </a:r>
          </a:p>
          <a:p>
            <a:r>
              <a:rPr lang="fr-CH" sz="1200" dirty="0"/>
              <a:t>Calcul de la consommation de carburant</a:t>
            </a:r>
          </a:p>
          <a:p>
            <a:r>
              <a:rPr lang="fr-CH" sz="1200" dirty="0"/>
              <a:t>Conduite éco </a:t>
            </a:r>
            <a:endParaRPr lang="fr-CH" sz="16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6639DC2-B956-4302-8A2E-4DF561E100DF}"/>
              </a:ext>
            </a:extLst>
          </p:cNvPr>
          <p:cNvSpPr txBox="1">
            <a:spLocks/>
          </p:cNvSpPr>
          <p:nvPr/>
        </p:nvSpPr>
        <p:spPr>
          <a:xfrm>
            <a:off x="4166409" y="849086"/>
            <a:ext cx="5812931" cy="600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1200" dirty="0"/>
              <a:t>Total 24% (Pneus 3% / Carburant 13% / Maintenance 8%)</a:t>
            </a:r>
          </a:p>
          <a:p>
            <a:pPr marL="0" indent="0">
              <a:buNone/>
            </a:pPr>
            <a:r>
              <a:rPr lang="fr-CH" sz="1200" dirty="0"/>
              <a:t>Euro0 1990 et Euro6 2014 Nox (14.4 à 0.4) et PM (0.7 à 0.01) -97%</a:t>
            </a:r>
          </a:p>
          <a:p>
            <a:pPr marL="0" indent="0">
              <a:buNone/>
            </a:pPr>
            <a:r>
              <a:rPr lang="fr-CH" sz="1200" dirty="0"/>
              <a:t>Aspiration / Compression / Injection (dilatation) / Echappement</a:t>
            </a:r>
          </a:p>
          <a:p>
            <a:pPr marL="0" indent="0">
              <a:buNone/>
            </a:pPr>
            <a:r>
              <a:rPr lang="fr-CH" sz="1200" dirty="0"/>
              <a:t>Pression élevée (2’500 bars) / Moment / Quantité</a:t>
            </a:r>
          </a:p>
          <a:p>
            <a:pPr marL="0" indent="0">
              <a:buNone/>
            </a:pPr>
            <a:r>
              <a:rPr lang="fr-CH" sz="1200" dirty="0"/>
              <a:t>Turbine chaude échappement / Turbine froide admission / Pousse l’air</a:t>
            </a:r>
          </a:p>
          <a:p>
            <a:pPr marL="0" indent="0">
              <a:buNone/>
            </a:pPr>
            <a:r>
              <a:rPr lang="fr-CH" sz="1200" dirty="0"/>
              <a:t>dans la chambre de combustion </a:t>
            </a:r>
          </a:p>
          <a:p>
            <a:pPr marL="0" indent="0">
              <a:buNone/>
            </a:pPr>
            <a:r>
              <a:rPr lang="fr-CH" sz="1200" dirty="0"/>
              <a:t>Refroidi l’air entre le turbo et la chambre de combustion / Air froid =</a:t>
            </a:r>
          </a:p>
          <a:p>
            <a:pPr marL="0" indent="0">
              <a:buNone/>
            </a:pPr>
            <a:r>
              <a:rPr lang="fr-CH" sz="1200" dirty="0"/>
              <a:t>moins de densité donc plus d’oxygène dans le même volume</a:t>
            </a:r>
          </a:p>
          <a:p>
            <a:pPr marL="0" indent="0">
              <a:buNone/>
            </a:pPr>
            <a:r>
              <a:rPr lang="fr-CH" sz="1200" dirty="0"/>
              <a:t>Injecté dans l'échappement pour réduire les Nox (oxides d’azote)</a:t>
            </a:r>
          </a:p>
          <a:p>
            <a:pPr marL="0" indent="0">
              <a:buNone/>
            </a:pPr>
            <a:r>
              <a:rPr lang="fr-CH" sz="1200" dirty="0"/>
              <a:t>Conduite plus détendue / Allure plus régulière</a:t>
            </a:r>
          </a:p>
          <a:p>
            <a:pPr marL="0" indent="0">
              <a:buNone/>
            </a:pPr>
            <a:r>
              <a:rPr lang="fr-CH" sz="1200" dirty="0"/>
              <a:t>Conduite en localité / Vitesse max pas dépassée</a:t>
            </a:r>
          </a:p>
          <a:p>
            <a:pPr marL="0" indent="0">
              <a:buNone/>
            </a:pPr>
            <a:r>
              <a:rPr lang="fr-CH" sz="1200" dirty="0"/>
              <a:t>Roulement / Accélération / Air / Montée</a:t>
            </a:r>
          </a:p>
          <a:p>
            <a:pPr marL="0" indent="0">
              <a:buNone/>
            </a:pPr>
            <a:r>
              <a:rPr lang="fr-CH" sz="1200" dirty="0"/>
              <a:t>Moteur / Embrayage / Boite de vitesse / Arbre de transmission /</a:t>
            </a:r>
          </a:p>
          <a:p>
            <a:pPr marL="0" indent="0">
              <a:buNone/>
            </a:pPr>
            <a:r>
              <a:rPr lang="fr-CH" sz="1200" dirty="0"/>
              <a:t>Différentiel / Arbre de roue / Roues</a:t>
            </a:r>
          </a:p>
          <a:p>
            <a:pPr marL="0" indent="0">
              <a:buNone/>
            </a:pPr>
            <a:r>
              <a:rPr lang="fr-CH" sz="1200" dirty="0"/>
              <a:t>Force circulaire / Zone verte / Meilleur rendement/ Entre 1000 et 1500 t/min</a:t>
            </a:r>
          </a:p>
          <a:p>
            <a:pPr marL="0" indent="0">
              <a:buNone/>
            </a:pPr>
            <a:r>
              <a:rPr lang="fr-CH" sz="1200" dirty="0"/>
              <a:t>Distance et carburant : litres x 100 / km = l/100 km</a:t>
            </a:r>
          </a:p>
          <a:p>
            <a:pPr marL="0" indent="0">
              <a:buNone/>
            </a:pPr>
            <a:r>
              <a:rPr lang="fr-CH" sz="1200" dirty="0"/>
              <a:t>Distance et conso : l/100 km x km / 100 = litres</a:t>
            </a:r>
          </a:p>
          <a:p>
            <a:pPr marL="0" indent="0">
              <a:buNone/>
            </a:pPr>
            <a:r>
              <a:rPr lang="fr-CH" sz="1200" dirty="0"/>
              <a:t>Zone verte du compte tour/ Grand rapport = bas régime / Couper les gaz tôt /</a:t>
            </a:r>
          </a:p>
          <a:p>
            <a:pPr marL="0" indent="0">
              <a:buNone/>
            </a:pPr>
            <a:r>
              <a:rPr lang="fr-CH" sz="1200" dirty="0"/>
              <a:t>Anticipation / Faire en sorte de ne pas s’arrêter</a:t>
            </a:r>
          </a:p>
        </p:txBody>
      </p:sp>
    </p:spTree>
    <p:extLst>
      <p:ext uri="{BB962C8B-B14F-4D97-AF65-F5344CB8AC3E}">
        <p14:creationId xmlns:p14="http://schemas.microsoft.com/office/powerpoint/2010/main" val="244057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212FE5-BF7F-49DC-9A0D-41C6BAD1C362}"/>
              </a:ext>
            </a:extLst>
          </p:cNvPr>
          <p:cNvSpPr/>
          <p:nvPr/>
        </p:nvSpPr>
        <p:spPr>
          <a:xfrm>
            <a:off x="332510" y="2200900"/>
            <a:ext cx="93656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Merci pour votre participation</a:t>
            </a:r>
          </a:p>
        </p:txBody>
      </p:sp>
    </p:spTree>
    <p:extLst>
      <p:ext uri="{BB962C8B-B14F-4D97-AF65-F5344CB8AC3E}">
        <p14:creationId xmlns:p14="http://schemas.microsoft.com/office/powerpoint/2010/main" val="2509727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Espace réservé du pied de page 2">
            <a:extLst>
              <a:ext uri="{FF2B5EF4-FFF2-40B4-BE49-F238E27FC236}">
                <a16:creationId xmlns:a16="http://schemas.microsoft.com/office/drawing/2014/main" id="{F1E264B5-6812-7245-8CED-F89458A0D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648201" y="6356351"/>
            <a:ext cx="38957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400"/>
              <a:t>Base de la technique du véhicule</a:t>
            </a:r>
            <a:endParaRPr lang="de-DE" altLang="fr-FR" sz="1400"/>
          </a:p>
        </p:txBody>
      </p:sp>
      <p:sp>
        <p:nvSpPr>
          <p:cNvPr id="97282" name="Espace réservé du numéro de diapositive 3">
            <a:extLst>
              <a:ext uri="{FF2B5EF4-FFF2-40B4-BE49-F238E27FC236}">
                <a16:creationId xmlns:a16="http://schemas.microsoft.com/office/drawing/2014/main" id="{E0210957-ABE9-5141-B29B-1EEC1078B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668A12D-7B2F-7B4F-9CC1-7E3DDE01A2C6}" type="slidenum">
              <a:rPr lang="de-DE" altLang="fr-FR" sz="1400"/>
              <a:pPr eaLnBrk="1" hangingPunct="1"/>
              <a:t>5</a:t>
            </a:fld>
            <a:endParaRPr lang="de-DE" altLang="fr-FR" sz="140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DC37D38F-ABCA-8B4B-896C-72A67A4F864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114550" y="1350963"/>
            <a:ext cx="8229600" cy="4525962"/>
          </a:xfrm>
        </p:spPr>
        <p:txBody>
          <a:bodyPr>
            <a:normAutofit lnSpcReduction="10000"/>
          </a:bodyPr>
          <a:lstStyle/>
          <a:p>
            <a:pPr marL="914400" indent="-914400">
              <a:lnSpc>
                <a:spcPct val="90000"/>
              </a:lnSpc>
              <a:buNone/>
            </a:pPr>
            <a:r>
              <a:rPr lang="fr-FR" altLang="fr-FR" sz="2400" dirty="0">
                <a:ea typeface="ＭＳ Ｐゴシック" panose="020B0600070205080204" pitchFamily="34" charset="-128"/>
              </a:rPr>
              <a:t>1,80 Fr. par litre de diesel</a:t>
            </a:r>
          </a:p>
          <a:p>
            <a:pPr marL="914400" indent="-914400">
              <a:lnSpc>
                <a:spcPct val="90000"/>
              </a:lnSpc>
              <a:buNone/>
            </a:pPr>
            <a:r>
              <a:rPr lang="fr-FR" altLang="fr-FR" sz="2400" dirty="0">
                <a:ea typeface="ＭＳ Ｐゴシック" panose="020B0600070205080204" pitchFamily="34" charset="-128"/>
              </a:rPr>
              <a:t>35 litres consommés pour 100Km</a:t>
            </a:r>
          </a:p>
          <a:p>
            <a:pPr marL="914400" indent="-914400">
              <a:lnSpc>
                <a:spcPct val="90000"/>
              </a:lnSpc>
              <a:buNone/>
            </a:pPr>
            <a:r>
              <a:rPr lang="fr-FR" altLang="fr-FR" sz="2400" dirty="0">
                <a:ea typeface="ＭＳ Ｐゴシック" panose="020B0600070205080204" pitchFamily="34" charset="-128"/>
              </a:rPr>
              <a:t>500 Km par jour</a:t>
            </a:r>
          </a:p>
          <a:p>
            <a:pPr marL="914400" indent="-914400">
              <a:lnSpc>
                <a:spcPct val="90000"/>
              </a:lnSpc>
              <a:buNone/>
            </a:pPr>
            <a:r>
              <a:rPr lang="fr-FR" altLang="fr-FR" sz="2400" dirty="0">
                <a:ea typeface="ＭＳ Ｐゴシック" panose="020B0600070205080204" pitchFamily="34" charset="-128"/>
              </a:rPr>
              <a:t>250 jours de travail (JT)</a:t>
            </a:r>
          </a:p>
          <a:p>
            <a:pPr marL="914400" indent="-914400">
              <a:lnSpc>
                <a:spcPct val="90000"/>
              </a:lnSpc>
              <a:buNone/>
            </a:pPr>
            <a:endParaRPr lang="fr-FR" altLang="fr-FR" sz="2400" dirty="0">
              <a:ea typeface="ＭＳ Ｐゴシック" panose="020B0600070205080204" pitchFamily="34" charset="-128"/>
            </a:endParaRPr>
          </a:p>
          <a:p>
            <a:pPr marL="914400" indent="-914400" algn="just">
              <a:lnSpc>
                <a:spcPct val="90000"/>
              </a:lnSpc>
              <a:buNone/>
            </a:pPr>
            <a:r>
              <a:rPr lang="fr-FR" altLang="fr-FR" sz="2200" dirty="0">
                <a:ea typeface="ＭＳ Ｐゴシック" panose="020B0600070205080204" pitchFamily="34" charset="-128"/>
              </a:rPr>
              <a:t>5 x 35 litres = </a:t>
            </a:r>
            <a:r>
              <a:rPr lang="fr-FR" altLang="fr-FR" sz="2200" u="sng" dirty="0">
                <a:ea typeface="ＭＳ Ｐゴシック" panose="020B0600070205080204" pitchFamily="34" charset="-128"/>
              </a:rPr>
              <a:t>175 litres par jour </a:t>
            </a:r>
            <a:r>
              <a:rPr lang="fr-FR" altLang="fr-FR" sz="2200" dirty="0">
                <a:ea typeface="ＭＳ Ｐゴシック" panose="020B0600070205080204" pitchFamily="34" charset="-128"/>
              </a:rPr>
              <a:t>x 250 JT = 43 750 litres par an</a:t>
            </a:r>
          </a:p>
          <a:p>
            <a:pPr marL="914400" indent="-914400" algn="just">
              <a:lnSpc>
                <a:spcPct val="90000"/>
              </a:lnSpc>
              <a:buNone/>
            </a:pPr>
            <a:r>
              <a:rPr lang="fr-FR" altLang="fr-FR" sz="2200" dirty="0">
                <a:ea typeface="ＭＳ Ｐゴシック" panose="020B0600070205080204" pitchFamily="34" charset="-128"/>
              </a:rPr>
              <a:t>Minoration 4%</a:t>
            </a:r>
          </a:p>
          <a:p>
            <a:pPr marL="914400" indent="-914400" algn="just">
              <a:lnSpc>
                <a:spcPct val="90000"/>
              </a:lnSpc>
              <a:buNone/>
            </a:pPr>
            <a:r>
              <a:rPr lang="fr-FR" altLang="fr-FR" sz="2200" dirty="0">
                <a:ea typeface="ＭＳ Ｐゴシック" panose="020B0600070205080204" pitchFamily="34" charset="-128"/>
              </a:rPr>
              <a:t>5 x 34 litres = </a:t>
            </a:r>
            <a:r>
              <a:rPr lang="fr-FR" altLang="fr-FR" sz="2200" u="sng" dirty="0">
                <a:ea typeface="ＭＳ Ｐゴシック" panose="020B0600070205080204" pitchFamily="34" charset="-128"/>
              </a:rPr>
              <a:t>170 litres par jour </a:t>
            </a:r>
            <a:r>
              <a:rPr lang="fr-FR" altLang="fr-FR" sz="2200" dirty="0">
                <a:ea typeface="ＭＳ Ｐゴシック" panose="020B0600070205080204" pitchFamily="34" charset="-128"/>
              </a:rPr>
              <a:t>x 250 AT = 42 500 litres par an</a:t>
            </a:r>
          </a:p>
          <a:p>
            <a:pPr marL="914400" indent="-914400" algn="just">
              <a:lnSpc>
                <a:spcPct val="90000"/>
              </a:lnSpc>
              <a:buNone/>
            </a:pPr>
            <a:r>
              <a:rPr lang="fr-FR" altLang="fr-FR" sz="2200" dirty="0">
                <a:ea typeface="ＭＳ Ｐゴシック" panose="020B0600070205080204" pitchFamily="34" charset="-128"/>
              </a:rPr>
              <a:t>Différence </a:t>
            </a:r>
            <a:r>
              <a:rPr lang="fr-FR" altLang="fr-FR" sz="2200" u="sng" dirty="0">
                <a:ea typeface="ＭＳ Ｐゴシック" panose="020B0600070205080204" pitchFamily="34" charset="-128"/>
              </a:rPr>
              <a:t>1 250 litres </a:t>
            </a:r>
            <a:r>
              <a:rPr lang="fr-FR" altLang="fr-FR" sz="2200" dirty="0">
                <a:ea typeface="ＭＳ Ｐゴシック" panose="020B0600070205080204" pitchFamily="34" charset="-128"/>
              </a:rPr>
              <a:t>à 1,80 Fr = </a:t>
            </a:r>
            <a:r>
              <a:rPr lang="fr-FR" altLang="fr-FR" sz="2200" u="sng" dirty="0">
                <a:ea typeface="ＭＳ Ｐゴシック" panose="020B0600070205080204" pitchFamily="34" charset="-128"/>
              </a:rPr>
              <a:t>2250 Fr par camion </a:t>
            </a:r>
          </a:p>
          <a:p>
            <a:pPr marL="914400" indent="-914400" algn="just">
              <a:lnSpc>
                <a:spcPct val="90000"/>
              </a:lnSpc>
              <a:buNone/>
            </a:pPr>
            <a:endParaRPr lang="fr-FR" altLang="fr-FR" sz="2200" u="sng" dirty="0">
              <a:ea typeface="ＭＳ Ｐゴシック" panose="020B0600070205080204" pitchFamily="34" charset="-128"/>
            </a:endParaRPr>
          </a:p>
          <a:p>
            <a:pPr marL="914400" indent="-914400" algn="just">
              <a:lnSpc>
                <a:spcPct val="90000"/>
              </a:lnSpc>
              <a:buNone/>
            </a:pPr>
            <a:r>
              <a:rPr lang="fr-FR" altLang="fr-FR" sz="2200" dirty="0">
                <a:ea typeface="ＭＳ Ｐゴシック" panose="020B0600070205080204" pitchFamily="34" charset="-128"/>
              </a:rPr>
              <a:t>Pour 20 camions, on obtient une économie de </a:t>
            </a:r>
            <a:r>
              <a:rPr lang="fr-FR" altLang="fr-FR" sz="2200" b="1" dirty="0">
                <a:ea typeface="ＭＳ Ｐゴシック" panose="020B0600070205080204" pitchFamily="34" charset="-128"/>
              </a:rPr>
              <a:t>45 000 Fr</a:t>
            </a:r>
            <a:endParaRPr lang="de-CH" altLang="fr-FR" sz="2200" dirty="0">
              <a:solidFill>
                <a:srgbClr val="60606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97284" name="Picture 6" descr="Pneu_Euromaster">
            <a:extLst>
              <a:ext uri="{FF2B5EF4-FFF2-40B4-BE49-F238E27FC236}">
                <a16:creationId xmlns:a16="http://schemas.microsoft.com/office/drawing/2014/main" id="{FF30DDAD-1C31-7848-96EA-697A655D9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63" y="451513"/>
            <a:ext cx="399573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897E2BF4-2ED1-5547-88D7-B878799538AA}"/>
              </a:ext>
            </a:extLst>
          </p:cNvPr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40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Exemple de calcul</a:t>
            </a:r>
          </a:p>
        </p:txBody>
      </p:sp>
    </p:spTree>
    <p:extLst>
      <p:ext uri="{BB962C8B-B14F-4D97-AF65-F5344CB8AC3E}">
        <p14:creationId xmlns:p14="http://schemas.microsoft.com/office/powerpoint/2010/main" val="1149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874C33-9825-4DD7-8DCC-C6C5B8F2C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89" y="1166449"/>
            <a:ext cx="8001276" cy="504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F84822-A5AE-4265-93D4-EC2EED2F6F3B}"/>
              </a:ext>
            </a:extLst>
          </p:cNvPr>
          <p:cNvSpPr/>
          <p:nvPr/>
        </p:nvSpPr>
        <p:spPr>
          <a:xfrm>
            <a:off x="1825701" y="235326"/>
            <a:ext cx="854059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2000" b="0" i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4.2  Système de post-traitement des gaz d’échappement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F44B79E-E8FE-CD4B-B345-931C77002251}"/>
              </a:ext>
            </a:extLst>
          </p:cNvPr>
          <p:cNvSpPr txBox="1"/>
          <p:nvPr/>
        </p:nvSpPr>
        <p:spPr>
          <a:xfrm>
            <a:off x="542925" y="1657350"/>
            <a:ext cx="994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/>
              <a:t>Euro</a:t>
            </a:r>
          </a:p>
          <a:p>
            <a:pPr marL="342900" indent="-34290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3985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DBAFE9-709F-B34F-AD8A-FE58B4BA9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552" y="420914"/>
            <a:ext cx="6666895" cy="682171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Diesel! Vous avez dit Diesel!?</a:t>
            </a:r>
          </a:p>
        </p:txBody>
      </p:sp>
      <p:pic>
        <p:nvPicPr>
          <p:cNvPr id="3" name="Média en ligne 2" descr="Le diesel : une invention qui a parcouru le monde - Karambolage - ARTE">
            <a:hlinkClick r:id="" action="ppaction://media"/>
            <a:extLst>
              <a:ext uri="{FF2B5EF4-FFF2-40B4-BE49-F238E27FC236}">
                <a16:creationId xmlns:a16="http://schemas.microsoft.com/office/drawing/2014/main" id="{B2E3DEEF-3C14-B64D-BBEA-67CA24F056F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54666" y="1278042"/>
            <a:ext cx="9482667" cy="535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0A3E8E8-DD84-4810-A100-EF3002E1288D}"/>
              </a:ext>
            </a:extLst>
          </p:cNvPr>
          <p:cNvSpPr txBox="1">
            <a:spLocks noChangeArrowheads="1"/>
          </p:cNvSpPr>
          <p:nvPr/>
        </p:nvSpPr>
        <p:spPr>
          <a:xfrm>
            <a:off x="2106887" y="273343"/>
            <a:ext cx="7200900" cy="676275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CH" altLang="fr-FR" sz="4000" b="1" u="sng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Moteur</a:t>
            </a:r>
            <a:endParaRPr lang="fr-FR" altLang="fr-FR" sz="4000" b="1" u="sng">
              <a:solidFill>
                <a:srgbClr val="FF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5B7D0B6-F551-42F2-BC51-13749F7DE9C9}"/>
              </a:ext>
            </a:extLst>
          </p:cNvPr>
          <p:cNvSpPr txBox="1">
            <a:spLocks noChangeArrowheads="1"/>
          </p:cNvSpPr>
          <p:nvPr/>
        </p:nvSpPr>
        <p:spPr>
          <a:xfrm>
            <a:off x="2143399" y="981075"/>
            <a:ext cx="7200900" cy="5508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fr-CH" altLang="fr-FR" sz="3200" dirty="0"/>
              <a:t>Fonctionnement</a:t>
            </a:r>
            <a:endParaRPr lang="fr-FR" altLang="fr-FR" sz="32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E7485D2-92EE-4F6E-AE28-CB6F7ED60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37" y="1989138"/>
            <a:ext cx="7416800" cy="353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75EC8F22-7ACA-4370-A85C-8A1FA4596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212" y="2036763"/>
            <a:ext cx="1727200" cy="3489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CH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8DE323-4758-40A9-8A07-E6041F33C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287" y="1989137"/>
            <a:ext cx="1727200" cy="3536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CH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CEDC5C3-6E5E-4494-B759-B65F06D1B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974" y="2036763"/>
            <a:ext cx="1727200" cy="3489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CH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39FC4DF-3892-8E4D-87C1-A7EC3E47E50F}"/>
              </a:ext>
            </a:extLst>
          </p:cNvPr>
          <p:cNvSpPr txBox="1"/>
          <p:nvPr/>
        </p:nvSpPr>
        <p:spPr>
          <a:xfrm>
            <a:off x="1909847" y="5876925"/>
            <a:ext cx="8252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Piston, bielle, vilebrequin, soupape (d’admission), soupape (d’échappement) </a:t>
            </a:r>
          </a:p>
        </p:txBody>
      </p:sp>
    </p:spTree>
    <p:extLst>
      <p:ext uri="{BB962C8B-B14F-4D97-AF65-F5344CB8AC3E}">
        <p14:creationId xmlns:p14="http://schemas.microsoft.com/office/powerpoint/2010/main" val="14332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descr="différence entre moteur essence et moteur diesel -le fonctionnement du moteur">
            <a:hlinkClick r:id="" action="ppaction://media"/>
            <a:extLst>
              <a:ext uri="{FF2B5EF4-FFF2-40B4-BE49-F238E27FC236}">
                <a16:creationId xmlns:a16="http://schemas.microsoft.com/office/drawing/2014/main" id="{1D7665EF-6F7E-664A-9E77-F2BEF8E336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11086" y="1474143"/>
            <a:ext cx="8969828" cy="506795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904579D-45FF-0247-9DD7-16800CB1EEB3}"/>
              </a:ext>
            </a:extLst>
          </p:cNvPr>
          <p:cNvSpPr txBox="1"/>
          <p:nvPr/>
        </p:nvSpPr>
        <p:spPr>
          <a:xfrm>
            <a:off x="3664886" y="522514"/>
            <a:ext cx="4862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Fonctionnement des moteurs</a:t>
            </a:r>
          </a:p>
        </p:txBody>
      </p:sp>
    </p:spTree>
    <p:extLst>
      <p:ext uri="{BB962C8B-B14F-4D97-AF65-F5344CB8AC3E}">
        <p14:creationId xmlns:p14="http://schemas.microsoft.com/office/powerpoint/2010/main" val="366561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281</TotalTime>
  <Words>648</Words>
  <Application>Microsoft Macintosh PowerPoint</Application>
  <PresentationFormat>Grand écran</PresentationFormat>
  <Paragraphs>110</Paragraphs>
  <Slides>49</Slides>
  <Notes>1</Notes>
  <HiddenSlides>0</HiddenSlides>
  <MMClips>6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4" baseType="lpstr">
      <vt:lpstr>Arial</vt:lpstr>
      <vt:lpstr>Calibri</vt:lpstr>
      <vt:lpstr>Trebuchet MS</vt:lpstr>
      <vt:lpstr>Wingdings 3</vt:lpstr>
      <vt:lpstr>Facette</vt:lpstr>
      <vt:lpstr>Présentation PowerPoint</vt:lpstr>
      <vt:lpstr>Présentation PowerPoint</vt:lpstr>
      <vt:lpstr>4.1 Le coûts dans les transports</vt:lpstr>
      <vt:lpstr>La bonne pression joue un rôle économique</vt:lpstr>
      <vt:lpstr>Présentation PowerPoint</vt:lpstr>
      <vt:lpstr>Présentation PowerPoint</vt:lpstr>
      <vt:lpstr>Diesel! Vous avez dit Diesel!?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L’AD Blue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Savez-vous comment rouler gratuitement?</vt:lpstr>
      <vt:lpstr>Peu t’on faire de la conduite éco avec une boite automatique robotisée?</vt:lpstr>
      <vt:lpstr>Présentation PowerPoint</vt:lpstr>
      <vt:lpstr>Présentation PowerPoint</vt:lpstr>
      <vt:lpstr>https://www.ecodrive.ch/fr/</vt:lpstr>
      <vt:lpstr>Présentation PowerPoint</vt:lpstr>
      <vt:lpstr>Présentation PowerPoint</vt:lpstr>
      <vt:lpstr>Présentation PowerPoint</vt:lpstr>
      <vt:lpstr>Résumé chaine cinématique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Noémie Flükiger</dc:creator>
  <cp:lastModifiedBy>Robert Küderli</cp:lastModifiedBy>
  <cp:revision>35</cp:revision>
  <dcterms:created xsi:type="dcterms:W3CDTF">2020-02-19T17:52:38Z</dcterms:created>
  <dcterms:modified xsi:type="dcterms:W3CDTF">2021-01-23T11:03:28Z</dcterms:modified>
</cp:coreProperties>
</file>